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54"/>
  </p:notesMasterIdLst>
  <p:sldIdLst>
    <p:sldId id="257" r:id="rId6"/>
    <p:sldId id="279" r:id="rId7"/>
    <p:sldId id="273" r:id="rId8"/>
    <p:sldId id="271" r:id="rId9"/>
    <p:sldId id="275" r:id="rId10"/>
    <p:sldId id="258" r:id="rId11"/>
    <p:sldId id="282" r:id="rId12"/>
    <p:sldId id="278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322" r:id="rId5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88" autoAdjust="0"/>
  </p:normalViewPr>
  <p:slideViewPr>
    <p:cSldViewPr snapToGrid="0" snapToObjects="1">
      <p:cViewPr>
        <p:scale>
          <a:sx n="70" d="100"/>
          <a:sy n="70" d="100"/>
        </p:scale>
        <p:origin x="-2814" y="-10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2E501-EBE3-49C8-B555-1A458FCFABE6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3A4F2-37C3-4B86-9413-65B3280F58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387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3A4F2-37C3-4B86-9413-65B3280F583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3A4F2-37C3-4B86-9413-65B3280F583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3A4F2-37C3-4B86-9413-65B3280F583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3A4F2-37C3-4B86-9413-65B3280F583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3A4F2-37C3-4B86-9413-65B3280F583F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3A4F2-37C3-4B86-9413-65B3280F583F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3A4F2-37C3-4B86-9413-65B3280F583F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3A4F2-37C3-4B86-9413-65B3280F583F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3A4F2-37C3-4B86-9413-65B3280F583F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title_1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" y="462"/>
            <a:ext cx="91381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630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B8A2B3-DABB-774C-B6BA-95B1413926AD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52B8F-DBA6-1542-9A80-6FA268621C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874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B8A2B3-DABB-774C-B6BA-95B1413926AD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52B8F-DBA6-1542-9A80-6FA268621C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89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main_1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3" b="60238"/>
          <a:stretch>
            <a:fillRect/>
          </a:stretch>
        </p:blipFill>
        <p:spPr>
          <a:xfrm>
            <a:off x="0" y="8164"/>
            <a:ext cx="9138198" cy="1469571"/>
          </a:xfrm>
          <a:prstGeom prst="rect">
            <a:avLst/>
          </a:prstGeom>
        </p:spPr>
      </p:pic>
      <p:pic>
        <p:nvPicPr>
          <p:cNvPr id="8" name="Picture 7" descr="ppt_title_tex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381" y="5772151"/>
            <a:ext cx="2370184" cy="885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98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B8A2B3-DABB-774C-B6BA-95B1413926AD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52B8F-DBA6-1542-9A80-6FA268621C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18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B8A2B3-DABB-774C-B6BA-95B1413926AD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52B8F-DBA6-1542-9A80-6FA268621C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76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B8A2B3-DABB-774C-B6BA-95B1413926AD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52B8F-DBA6-1542-9A80-6FA268621C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207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B8A2B3-DABB-774C-B6BA-95B1413926AD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52B8F-DBA6-1542-9A80-6FA268621C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448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B8A2B3-DABB-774C-B6BA-95B1413926AD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52B8F-DBA6-1542-9A80-6FA268621C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62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B8A2B3-DABB-774C-B6BA-95B1413926AD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52B8F-DBA6-1542-9A80-6FA268621C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613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B8A2B3-DABB-774C-B6BA-95B1413926AD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52B8F-DBA6-1542-9A80-6FA268621C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15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96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20769" y="899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Chapter 19 Radiation (I) 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9567" y="797827"/>
            <a:ext cx="721026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Outline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difference between radiation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and convection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blackbody spectral emission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Wien’s displacement law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finding Stefan-Boltzmann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constant,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σ</a:t>
            </a:r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coffee drinking 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band emission 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table of emission fractions</a:t>
            </a:r>
            <a:endParaRPr lang="en-US" sz="3200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0" y="2560320"/>
            <a:ext cx="2926080" cy="2194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4991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9666"/>
            <a:ext cx="88891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Fraction of Blackbody Spectral Emission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69626" y="1693889"/>
                <a:ext cx="7809876" cy="5135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We integrate the blackbody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spectral emission from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λ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1 to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λ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2.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When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λ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1=0 and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λ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2=∞,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the integral is equal to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σ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l-GR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𝑇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. </a:t>
                </a:r>
              </a:p>
              <a:p>
                <a:pPr>
                  <a:buFont typeface="Arial" pitchFamily="34" charset="0"/>
                  <a:buChar char="•"/>
                </a:pPr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must be integrated numerically</a:t>
                </a:r>
                <a:b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</a:br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626" y="1693889"/>
                <a:ext cx="7809876" cy="5135637"/>
              </a:xfrm>
              <a:prstGeom prst="rect">
                <a:avLst/>
              </a:prstGeom>
              <a:blipFill rotWithShape="1">
                <a:blip r:embed="rId2"/>
                <a:stretch>
                  <a:fillRect l="-1716" t="-15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519" y="2686368"/>
            <a:ext cx="3203343" cy="25257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4538" y="554636"/>
            <a:ext cx="76299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Table 19-1 Fractions of Blackbody Emission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4656" y="2533338"/>
            <a:ext cx="801973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dirty="0" smtClean="0">
                <a:latin typeface="Cambria Math" pitchFamily="18" charset="0"/>
                <a:ea typeface="Cambria Math" pitchFamily="18" charset="0"/>
              </a:rPr>
              <a:t>λ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T          F(0-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</a:rPr>
              <a:t>λ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T)</a:t>
            </a:r>
            <a:br>
              <a:rPr lang="en-US" sz="3200" dirty="0" smtClean="0">
                <a:latin typeface="Cambria Math" pitchFamily="18" charset="0"/>
                <a:ea typeface="Cambria Math" pitchFamily="18" charset="0"/>
              </a:rPr>
            </a:br>
            <a:endParaRPr lang="en-US" sz="32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0             0</a:t>
            </a:r>
          </a:p>
          <a:p>
            <a:pPr marL="514350" indent="-514350">
              <a:buAutoNum type="arabicPlain" startAt="2000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    0.0666</a:t>
            </a:r>
          </a:p>
          <a:p>
            <a:pPr marL="514350" indent="-514350">
              <a:buAutoNum type="arabicPlain" startAt="4000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    0.4805</a:t>
            </a:r>
            <a:endParaRPr lang="en-US" sz="3200" dirty="0" smtClean="0">
              <a:solidFill>
                <a:srgbClr val="FF0000"/>
              </a:solidFill>
              <a:latin typeface="Cambria Math" pitchFamily="18" charset="0"/>
              <a:ea typeface="Cambria Math" pitchFamily="18" charset="0"/>
            </a:endParaRPr>
          </a:p>
          <a:p>
            <a:pPr marL="514350" indent="-514350">
              <a:buAutoNum type="arabicPlain" startAt="8000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    0.8558</a:t>
            </a:r>
          </a:p>
          <a:p>
            <a:pPr marL="514350" indent="-514350"/>
            <a:r>
              <a:rPr lang="en-US" sz="3200" smtClean="0">
                <a:latin typeface="Cambria Math" pitchFamily="18" charset="0"/>
                <a:ea typeface="Cambria Math" pitchFamily="18" charset="0"/>
              </a:rPr>
              <a:t> ∞           1.0000</a:t>
            </a:r>
            <a:endParaRPr lang="en-US" sz="32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15" y="2385031"/>
            <a:ext cx="4482248" cy="28966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20769" y="899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Chapter 20 Radiation (II) 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9567" y="797827"/>
            <a:ext cx="721026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Outline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total emissivity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absorptivity, reflectivity,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and transmissivity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facts associated with Sun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gray surfaces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Kirchhoff law 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greenhouse effect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energy balance over a plate</a:t>
            </a:r>
            <a:endParaRPr lang="en-US" sz="3200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073" y="1160060"/>
            <a:ext cx="3477563" cy="3721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410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626" y="299803"/>
            <a:ext cx="7839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Total Emissivity 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75920" y="1330960"/>
                <a:ext cx="8361680" cy="43443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i="1" smtClean="0">
                            <a:latin typeface="Cambria Math"/>
                            <a:ea typeface="Cambria Math"/>
                          </a:rPr>
                          <m:t>𝜖</m:t>
                        </m:r>
                      </m:e>
                      <m:sub>
                        <m:r>
                          <a:rPr lang="en-US" sz="3200" i="1" smtClean="0">
                            <a:latin typeface="Cambria Math"/>
                            <a:ea typeface="Cambria Math"/>
                          </a:rPr>
                          <m:t>𝜆</m:t>
                        </m:r>
                      </m:sub>
                    </m:sSub>
                    <m:r>
                      <a:rPr lang="en-US" sz="3200" b="0" i="0" smtClean="0">
                        <a:latin typeface="Cambria Math"/>
                      </a:rPr>
                      <m:t>= 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𝐸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𝜆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</a:rPr>
                      <m:t>(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𝜆</m:t>
                    </m:r>
                    <m:r>
                      <a:rPr lang="en-US" sz="3200" b="0" i="1" smtClean="0">
                        <a:latin typeface="Cambria Math"/>
                      </a:rPr>
                      <m:t> , </m:t>
                    </m:r>
                    <m:r>
                      <a:rPr lang="en-US" sz="3200" b="0" i="1" smtClean="0">
                        <a:latin typeface="Cambria Math"/>
                      </a:rPr>
                      <m:t>𝑇</m:t>
                    </m:r>
                    <m:r>
                      <a:rPr lang="en-US" sz="3200" b="0" i="1" smtClean="0">
                        <a:latin typeface="Cambria Math"/>
                      </a:rPr>
                      <m:t>)/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𝐸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𝑏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</a:rPr>
                      <m:t>(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𝜆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, 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𝑇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US" sz="3200" dirty="0" smtClean="0"/>
                  <a:t>,</a:t>
                </a:r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o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</a:rPr>
                          <m:t>𝐸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</m:sub>
                    </m:sSub>
                    <m:r>
                      <a:rPr lang="en-US" sz="3200" i="1">
                        <a:latin typeface="Cambria Math"/>
                      </a:rPr>
                      <m:t>(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𝜆</m:t>
                    </m:r>
                    <m:r>
                      <a:rPr lang="en-US" sz="3200" i="1">
                        <a:latin typeface="Cambria Math"/>
                      </a:rPr>
                      <m:t> , </m:t>
                    </m:r>
                    <m:r>
                      <a:rPr lang="en-US" sz="3200" i="1">
                        <a:latin typeface="Cambria Math"/>
                      </a:rPr>
                      <m:t>𝑇</m:t>
                    </m:r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)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𝜖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</m:sub>
                    </m:sSub>
                    <m:sSub>
                      <m:sSubPr>
                        <m:ctrlPr>
                          <a:rPr lang="en-US" sz="3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</a:rPr>
                          <m:t>𝐸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n-US" sz="32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, 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𝑇</m:t>
                        </m:r>
                      </m:e>
                    </m:d>
                    <m:r>
                      <a:rPr lang="en-US" sz="3200" b="0" i="0" smtClean="0"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en-US" sz="3200" b="0" dirty="0" smtClean="0">
                  <a:latin typeface="Cambria Math" pitchFamily="18" charset="0"/>
                  <a:ea typeface="Cambria Math"/>
                </a:endParaRPr>
              </a:p>
              <a:p>
                <a:r>
                  <a:rPr lang="en-US" sz="3200" dirty="0"/>
                  <a:t/>
                </a:r>
                <a:br>
                  <a:rPr lang="en-US" sz="3200" dirty="0"/>
                </a:b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Also,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/>
                        <a:ea typeface="Cambria Math"/>
                      </a:rPr>
                      <m:t>𝜖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𝐸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𝑇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)/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𝐸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𝑏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𝑇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         =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3200" i="1" dirty="0" smtClean="0">
                            <a:latin typeface="Cambria Math"/>
                            <a:ea typeface="Cambria Math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b="0" i="1" dirty="0" smtClean="0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sub>
                      <m:sup>
                        <m:r>
                          <a:rPr lang="en-US" sz="3200" i="1" dirty="0" smtClean="0">
                            <a:latin typeface="Cambria Math"/>
                            <a:ea typeface="Cambria Math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3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𝜆</m:t>
                            </m:r>
                          </m:sub>
                        </m:sSub>
                        <m:r>
                          <a:rPr lang="en-US" sz="3200" i="1">
                            <a:latin typeface="Cambria Math"/>
                          </a:rPr>
                          <m:t>(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en-US" sz="3200" i="1">
                            <a:latin typeface="Cambria Math"/>
                          </a:rPr>
                          <m:t> , </m:t>
                        </m:r>
                        <m:r>
                          <a:rPr lang="en-US" sz="3200" i="1">
                            <a:latin typeface="Cambria Math"/>
                          </a:rPr>
                          <m:t>𝑇</m:t>
                        </m:r>
                        <m:r>
                          <m:rPr>
                            <m:nor/>
                          </m:rPr>
                          <a:rPr lang="en-US" sz="3200" dirty="0">
                            <a:latin typeface="Cambria Math" pitchFamily="18" charset="0"/>
                            <a:ea typeface="Cambria Math" pitchFamily="18" charset="0"/>
                          </a:rPr>
                          <m:t>)</m:t>
                        </m:r>
                      </m:e>
                    </m:nary>
                    <m:r>
                      <a:rPr lang="en-US" sz="3200" b="0" i="1" dirty="0" smtClean="0">
                        <a:latin typeface="Cambria Math"/>
                        <a:ea typeface="Cambria Math" pitchFamily="18" charset="0"/>
                      </a:rPr>
                      <m:t>𝑑</m:t>
                    </m:r>
                    <m:r>
                      <a:rPr lang="en-US" sz="3200" b="0" i="1" dirty="0" smtClean="0">
                        <a:latin typeface="Cambria Math"/>
                        <a:ea typeface="Cambria Math"/>
                      </a:rPr>
                      <m:t>𝜆</m:t>
                    </m:r>
                    <m:r>
                      <a:rPr lang="en-US" sz="3200" b="0" i="1" dirty="0" smtClean="0">
                        <a:latin typeface="Cambria Math"/>
                        <a:ea typeface="Cambria Math"/>
                      </a:rPr>
                      <m:t>/</m:t>
                    </m:r>
                    <m:r>
                      <a:rPr lang="en-US" sz="3200" i="1" dirty="0">
                        <a:latin typeface="Cambria Math"/>
                        <a:ea typeface="Cambria Math"/>
                      </a:rPr>
                      <m:t>𝜎</m:t>
                    </m:r>
                    <m:sSup>
                      <m:sSupPr>
                        <m:ctrlPr>
                          <a:rPr lang="en-US" sz="3200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3200" i="1" dirty="0">
                            <a:latin typeface="Cambria Math"/>
                            <a:ea typeface="Cambria Math"/>
                          </a:rPr>
                          <m:t>𝑇</m:t>
                        </m:r>
                      </m:e>
                      <m:sup>
                        <m:r>
                          <a:rPr lang="en-US" sz="3200" i="1" dirty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3200" b="0" i="1" dirty="0" smtClean="0">
                    <a:latin typeface="Cambria Math"/>
                    <a:ea typeface="Cambria Math"/>
                  </a:rPr>
                  <a:t>.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Hence</a:t>
                </a:r>
                <a:r>
                  <a:rPr lang="en-US" sz="3200" dirty="0" smtClean="0">
                    <a:ea typeface="Cambria Math" pitchFamily="18" charset="0"/>
                  </a:rPr>
                  <a:t>,</a:t>
                </a:r>
                <a:r>
                  <a:rPr lang="en-US" sz="3200" b="0" dirty="0" smtClean="0">
                    <a:ea typeface="Cambria Math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𝜖</m:t>
                    </m:r>
                  </m:oMath>
                </a14:m>
                <a:r>
                  <a:rPr lang="en-US" sz="3200" b="0" dirty="0" smtClean="0"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0" dirty="0" smtClean="0">
                        <a:latin typeface="Cambria Math"/>
                        <a:ea typeface="Cambria Math" pitchFamily="18" charset="0"/>
                      </a:rPr>
                      <m:t>=</m:t>
                    </m:r>
                    <m:nary>
                      <m:naryPr>
                        <m:ctrlPr>
                          <a:rPr lang="en-US" sz="3200" b="0" i="1" dirty="0" smtClean="0">
                            <a:latin typeface="Cambria Math"/>
                            <a:ea typeface="Cambria Math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b="0" i="1" dirty="0" smtClean="0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sub>
                      <m:sup>
                        <m:r>
                          <a:rPr lang="en-US" sz="3200" b="0" i="1" dirty="0" smtClean="0">
                            <a:latin typeface="Cambria Math"/>
                            <a:ea typeface="Cambria Math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3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𝜖</m:t>
                            </m:r>
                          </m:e>
                          <m:sub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𝜆</m:t>
                            </m:r>
                          </m:sub>
                        </m:sSub>
                        <m:sSub>
                          <m:sSubPr>
                            <m:ctrlPr>
                              <a:rPr lang="en-US" sz="3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𝜆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,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𝑏</m:t>
                            </m:r>
                          </m:sub>
                        </m:sSub>
                        <m:d>
                          <m:dPr>
                            <m:ctrlPr>
                              <a:rPr lang="en-US" sz="32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𝜆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, 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e>
                        </m:d>
                      </m:e>
                    </m:nary>
                    <m:r>
                      <a:rPr lang="en-US" sz="3200" b="0" i="1" dirty="0" smtClean="0">
                        <a:latin typeface="Cambria Math"/>
                        <a:ea typeface="Cambria Math" pitchFamily="18" charset="0"/>
                      </a:rPr>
                      <m:t> </m:t>
                    </m:r>
                    <m:r>
                      <a:rPr lang="en-US" sz="3200" b="0" i="1" dirty="0" smtClean="0">
                        <a:latin typeface="Cambria Math"/>
                        <a:ea typeface="Cambria Math" pitchFamily="18" charset="0"/>
                      </a:rPr>
                      <m:t>𝑑</m:t>
                    </m:r>
                    <m:r>
                      <a:rPr lang="en-US" sz="3200" b="0" i="1" dirty="0" smtClean="0">
                        <a:latin typeface="Cambria Math"/>
                        <a:ea typeface="Cambria Math"/>
                      </a:rPr>
                      <m:t>𝜆</m:t>
                    </m:r>
                    <m:r>
                      <a:rPr lang="en-US" sz="3200" b="0" i="1" dirty="0" smtClean="0">
                        <a:latin typeface="Cambria Math"/>
                        <a:ea typeface="Cambria Math" pitchFamily="18" charset="0"/>
                      </a:rPr>
                      <m:t> /</m:t>
                    </m:r>
                    <m:r>
                      <a:rPr lang="en-US" sz="3200" b="0" i="1" dirty="0" smtClean="0">
                        <a:latin typeface="Cambria Math"/>
                        <a:ea typeface="Cambria Math"/>
                      </a:rPr>
                      <m:t>𝜎</m:t>
                    </m:r>
                    <m:sSup>
                      <m:sSupPr>
                        <m:ctrlPr>
                          <a:rPr lang="en-US" sz="3200" b="0" i="1" dirty="0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3200" b="0" i="1" dirty="0" smtClean="0">
                            <a:latin typeface="Cambria Math"/>
                            <a:ea typeface="Cambria Math"/>
                          </a:rPr>
                          <m:t>𝑇</m:t>
                        </m:r>
                      </m:e>
                      <m:sup>
                        <m:r>
                          <a:rPr lang="en-US" sz="3200" b="0" i="1" dirty="0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.</a:t>
                </a:r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  <a:p>
                <a:pPr marL="457200" indent="-457200">
                  <a:buFont typeface="Arial" pitchFamily="34" charset="0"/>
                  <a:buChar char="•"/>
                </a:pPr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The last equation can be used to find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/>
                        <a:ea typeface="Cambria Math"/>
                      </a:rPr>
                      <m:t>𝜖</m:t>
                    </m:r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. </a:t>
                </a:r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920" y="1330960"/>
                <a:ext cx="8361680" cy="4344394"/>
              </a:xfrm>
              <a:prstGeom prst="rect">
                <a:avLst/>
              </a:prstGeom>
              <a:blipFill rotWithShape="1">
                <a:blip r:embed="rId2"/>
                <a:stretch>
                  <a:fillRect l="-1896" t="-1964" b="-3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4"/>
          <p:cNvCxnSpPr/>
          <p:nvPr/>
        </p:nvCxnSpPr>
        <p:spPr>
          <a:xfrm>
            <a:off x="5963920" y="2794000"/>
            <a:ext cx="1747520" cy="101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963920" y="2794000"/>
            <a:ext cx="1747520" cy="1117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837680" y="2113280"/>
            <a:ext cx="538480" cy="579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5862320" y="1960880"/>
            <a:ext cx="487680" cy="660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484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852" y="284813"/>
            <a:ext cx="85144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Absorptivity (</a:t>
            </a:r>
            <a:r>
              <a:rPr lang="en-US" sz="4000" b="1" dirty="0" smtClean="0">
                <a:latin typeface="Cambria Math"/>
                <a:ea typeface="Cambria Math"/>
                <a:cs typeface="Arial" pitchFamily="34" charset="0"/>
              </a:rPr>
              <a:t>𝛼)</a:t>
            </a:r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, Reflectivity (𝜌), and Transmissivity (𝜏) 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95276" y="2153920"/>
                <a:ext cx="6587844" cy="3359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i="1" smtClean="0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</m:sub>
                    </m:sSub>
                    <m:r>
                      <a:rPr lang="en-US" sz="3200">
                        <a:latin typeface="Cambria Math"/>
                      </a:rPr>
                      <m:t>= </m:t>
                    </m:r>
                    <m:sSub>
                      <m:sSubPr>
                        <m:ctrlPr>
                          <a:rPr lang="en-US" sz="3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𝑎</m:t>
                        </m:r>
                      </m:sub>
                    </m:sSub>
                    <m:r>
                      <a:rPr lang="en-US" sz="3200" i="1">
                        <a:latin typeface="Cambria Math"/>
                      </a:rPr>
                      <m:t>(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𝜆</m:t>
                    </m:r>
                    <m:r>
                      <a:rPr lang="en-US" sz="3200" i="1">
                        <a:latin typeface="Cambria Math"/>
                      </a:rPr>
                      <m:t> , </m:t>
                    </m:r>
                    <m:r>
                      <a:rPr lang="en-US" sz="3200" i="1">
                        <a:latin typeface="Cambria Math"/>
                      </a:rPr>
                      <m:t>𝑇</m:t>
                    </m:r>
                    <m:r>
                      <a:rPr lang="en-US" sz="3200" i="1">
                        <a:latin typeface="Cambria Math"/>
                      </a:rPr>
                      <m:t>)/</m:t>
                    </m:r>
                    <m:sSub>
                      <m:sSubPr>
                        <m:ctrlPr>
                          <a:rPr lang="en-US" sz="3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</m:sub>
                    </m:sSub>
                    <m:r>
                      <a:rPr lang="en-US" sz="3200" i="1">
                        <a:latin typeface="Cambria Math"/>
                      </a:rPr>
                      <m:t>(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𝜆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, 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𝑇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US" sz="3200" dirty="0"/>
                  <a:t>,</a:t>
                </a:r>
                <a:r>
                  <a:rPr lang="en-US" sz="3200" dirty="0" smtClean="0"/>
                  <a:t> </a:t>
                </a:r>
                <a:endParaRPr lang="en-US" sz="3200" dirty="0"/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𝑎</m:t>
                        </m:r>
                      </m:sub>
                    </m:sSub>
                    <m:r>
                      <a:rPr lang="en-US" sz="3200" i="1">
                        <a:latin typeface="Cambria Math"/>
                      </a:rPr>
                      <m:t>(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𝜆</m:t>
                    </m:r>
                    <m:r>
                      <a:rPr lang="en-US" sz="3200" i="1">
                        <a:latin typeface="Cambria Math"/>
                      </a:rPr>
                      <m:t> , </m:t>
                    </m:r>
                    <m:r>
                      <a:rPr lang="en-US" sz="3200" i="1">
                        <a:latin typeface="Cambria Math"/>
                      </a:rPr>
                      <m:t>𝑇</m:t>
                    </m:r>
                  </m:oMath>
                </a14:m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)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i="1" smtClean="0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</m:sub>
                    </m:sSub>
                    <m:sSub>
                      <m:sSubPr>
                        <m:ctrlPr>
                          <a:rPr lang="en-US" sz="3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</m:sub>
                    </m:sSub>
                    <m:d>
                      <m:dPr>
                        <m:ctrlPr>
                          <a:rPr lang="en-US" sz="32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, 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𝑇</m:t>
                        </m:r>
                      </m:e>
                    </m:d>
                    <m:r>
                      <a:rPr lang="en-US" sz="3200"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en-US" sz="3200" dirty="0">
                  <a:latin typeface="Cambria Math" pitchFamily="18" charset="0"/>
                  <a:ea typeface="Cambria Math"/>
                </a:endParaRP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“a” stands for “absorbed”.</a:t>
                </a:r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/>
                </a:r>
                <a:br>
                  <a:rPr lang="en-US" sz="3200" dirty="0">
                    <a:latin typeface="Cambria Math" pitchFamily="18" charset="0"/>
                    <a:ea typeface="Cambria Math" pitchFamily="18" charset="0"/>
                  </a:rPr>
                </a:br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Also, </a:t>
                </a:r>
                <a:r>
                  <a:rPr lang="en-US" sz="3200" dirty="0" smtClean="0">
                    <a:latin typeface="Cambria Math"/>
                    <a:ea typeface="Cambria Math"/>
                  </a:rPr>
                  <a:t>𝛼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3200" i="1" dirty="0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/>
                            <a:ea typeface="Cambria Math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3200" b="0" i="1" dirty="0" smtClean="0">
                            <a:latin typeface="Cambria Math"/>
                            <a:ea typeface="Cambria Math" pitchFamily="18" charset="0"/>
                          </a:rPr>
                          <m:t>𝑎</m:t>
                        </m:r>
                      </m:sub>
                    </m:sSub>
                    <m:r>
                      <a:rPr lang="en-US" sz="3200" i="1">
                        <a:latin typeface="Cambria Math"/>
                        <a:ea typeface="Cambria Math"/>
                      </a:rPr>
                      <m:t>(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𝑇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)/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𝐺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(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𝑇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            =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3200" i="1" dirty="0">
                            <a:latin typeface="Cambria Math"/>
                            <a:ea typeface="Cambria Math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i="1" dirty="0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sub>
                      <m:sup>
                        <m:r>
                          <a:rPr lang="en-US" sz="3200" i="1" dirty="0">
                            <a:latin typeface="Cambria Math"/>
                            <a:ea typeface="Cambria Math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3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/>
                              </a:rPr>
                              <m:t>𝐺</m:t>
                            </m:r>
                          </m:e>
                          <m:sub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𝜆</m:t>
                            </m:r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,</m:t>
                            </m:r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𝑎</m:t>
                            </m:r>
                          </m:sub>
                        </m:sSub>
                        <m:r>
                          <a:rPr lang="en-US" sz="3200" i="1">
                            <a:latin typeface="Cambria Math"/>
                          </a:rPr>
                          <m:t>(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en-US" sz="3200" i="1">
                            <a:latin typeface="Cambria Math"/>
                          </a:rPr>
                          <m:t> , </m:t>
                        </m:r>
                        <m:r>
                          <a:rPr lang="en-US" sz="3200" i="1">
                            <a:latin typeface="Cambria Math"/>
                          </a:rPr>
                          <m:t>𝑇</m:t>
                        </m:r>
                        <m:r>
                          <m:rPr>
                            <m:nor/>
                          </m:rPr>
                          <a:rPr lang="en-US" sz="3200" dirty="0">
                            <a:latin typeface="Cambria Math" pitchFamily="18" charset="0"/>
                            <a:ea typeface="Cambria Math" pitchFamily="18" charset="0"/>
                          </a:rPr>
                          <m:t>)</m:t>
                        </m:r>
                      </m:e>
                    </m:nary>
                    <m:r>
                      <a:rPr lang="en-US" sz="3200" i="1" dirty="0">
                        <a:latin typeface="Cambria Math"/>
                        <a:ea typeface="Cambria Math" pitchFamily="18" charset="0"/>
                      </a:rPr>
                      <m:t>𝑑</m:t>
                    </m:r>
                    <m:r>
                      <a:rPr lang="en-US" sz="3200" i="1" dirty="0">
                        <a:latin typeface="Cambria Math"/>
                        <a:ea typeface="Cambria Math"/>
                      </a:rPr>
                      <m:t>𝜆</m:t>
                    </m:r>
                    <m:r>
                      <a:rPr lang="en-US" sz="3200" i="1" dirty="0">
                        <a:latin typeface="Cambria Math"/>
                        <a:ea typeface="Cambria Math"/>
                      </a:rPr>
                      <m:t>/</m:t>
                    </m:r>
                    <m:r>
                      <a:rPr lang="en-US" sz="3200" b="0" i="1" dirty="0" smtClean="0">
                        <a:latin typeface="Cambria Math"/>
                        <a:ea typeface="Cambria Math"/>
                      </a:rPr>
                      <m:t>𝐺</m:t>
                    </m:r>
                    <m:r>
                      <a:rPr lang="en-US" sz="3200" b="0" i="1" dirty="0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en-US" sz="3200" b="0" i="1" dirty="0" smtClean="0">
                        <a:latin typeface="Cambria Math"/>
                        <a:ea typeface="Cambria Math"/>
                      </a:rPr>
                      <m:t>𝑇</m:t>
                    </m:r>
                    <m:r>
                      <a:rPr lang="en-US" sz="3200" b="0" i="1" dirty="0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US" sz="3200" i="1" dirty="0">
                    <a:latin typeface="Cambria Math"/>
                    <a:ea typeface="Cambria Math"/>
                  </a:rPr>
                  <a:t>.</a:t>
                </a:r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Hence</a:t>
                </a:r>
                <a:r>
                  <a:rPr lang="en-US" sz="3200" dirty="0">
                    <a:ea typeface="Cambria Math" pitchFamily="18" charset="0"/>
                  </a:rPr>
                  <a:t>, 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/>
                        <a:ea typeface="Cambria Math"/>
                      </a:rPr>
                      <m:t>𝛼</m:t>
                    </m:r>
                  </m:oMath>
                </a14:m>
                <a:r>
                  <a:rPr lang="en-US" sz="3200" dirty="0" smtClean="0"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dirty="0">
                        <a:latin typeface="Cambria Math"/>
                        <a:ea typeface="Cambria Math" pitchFamily="18" charset="0"/>
                      </a:rPr>
                      <m:t>=</m:t>
                    </m:r>
                    <m:nary>
                      <m:naryPr>
                        <m:ctrlPr>
                          <a:rPr lang="en-US" sz="3200" i="1" dirty="0">
                            <a:latin typeface="Cambria Math"/>
                            <a:ea typeface="Cambria Math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i="1" dirty="0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sub>
                      <m:sup>
                        <m:r>
                          <a:rPr lang="en-US" sz="3200" i="1" dirty="0">
                            <a:latin typeface="Cambria Math"/>
                            <a:ea typeface="Cambria Math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3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3200" i="1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b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𝜆</m:t>
                            </m:r>
                          </m:sub>
                        </m:sSub>
                        <m:sSub>
                          <m:sSubPr>
                            <m:ctrlPr>
                              <a:rPr lang="en-US" sz="3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/>
                              </a:rPr>
                              <m:t>𝐺</m:t>
                            </m:r>
                          </m:e>
                          <m:sub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𝜆</m:t>
                            </m:r>
                          </m:sub>
                        </m:sSub>
                        <m:d>
                          <m:dPr>
                            <m:ctrlPr>
                              <a:rPr lang="en-US" sz="32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𝜆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, 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e>
                        </m:d>
                      </m:e>
                    </m:nary>
                    <m:r>
                      <a:rPr lang="en-US" sz="3200" i="1" dirty="0">
                        <a:latin typeface="Cambria Math"/>
                        <a:ea typeface="Cambria Math" pitchFamily="18" charset="0"/>
                      </a:rPr>
                      <m:t>𝑑</m:t>
                    </m:r>
                    <m:r>
                      <a:rPr lang="en-US" sz="3200" i="1" dirty="0">
                        <a:latin typeface="Cambria Math"/>
                        <a:ea typeface="Cambria Math"/>
                      </a:rPr>
                      <m:t>𝜆</m:t>
                    </m:r>
                    <m:r>
                      <a:rPr lang="en-US" sz="3200" i="1" dirty="0">
                        <a:latin typeface="Cambria Math"/>
                        <a:ea typeface="Cambria Math" pitchFamily="18" charset="0"/>
                      </a:rPr>
                      <m:t>/</m:t>
                    </m:r>
                    <m:r>
                      <a:rPr lang="en-US" sz="3200" b="0" i="1" dirty="0" smtClean="0">
                        <a:latin typeface="Cambria Math"/>
                        <a:ea typeface="Cambria Math" pitchFamily="18" charset="0"/>
                      </a:rPr>
                      <m:t>𝐺</m:t>
                    </m:r>
                    <m:r>
                      <a:rPr lang="en-US" sz="3200" b="0" i="1" dirty="0" smtClean="0">
                        <a:latin typeface="Cambria Math"/>
                        <a:ea typeface="Cambria Math" pitchFamily="18" charset="0"/>
                      </a:rPr>
                      <m:t>(</m:t>
                    </m:r>
                    <m:r>
                      <a:rPr lang="en-US" sz="3200" b="0" i="1" dirty="0" smtClean="0">
                        <a:latin typeface="Cambria Math"/>
                        <a:ea typeface="Cambria Math" pitchFamily="18" charset="0"/>
                      </a:rPr>
                      <m:t>𝑇</m:t>
                    </m:r>
                    <m:r>
                      <a:rPr lang="en-US" sz="3200" b="0" i="1" dirty="0" smtClean="0">
                        <a:latin typeface="Cambria Math"/>
                        <a:ea typeface="Cambria Math" pitchFamily="18" charset="0"/>
                      </a:rPr>
                      <m:t>)</m:t>
                    </m:r>
                  </m:oMath>
                </a14:m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.</a:t>
                </a:r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276" y="2153920"/>
                <a:ext cx="6587844" cy="3359509"/>
              </a:xfrm>
              <a:prstGeom prst="rect">
                <a:avLst/>
              </a:prstGeom>
              <a:blipFill rotWithShape="1">
                <a:blip r:embed="rId2"/>
                <a:stretch>
                  <a:fillRect l="-2407" t="-2178" b="-32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030" y="1931270"/>
            <a:ext cx="3275296" cy="2190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43933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48640" y="467360"/>
                <a:ext cx="7823200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dirty="0" smtClean="0">
                    <a:latin typeface="Cambria Math" pitchFamily="18" charset="0"/>
                    <a:ea typeface="Cambria Math" pitchFamily="18" charset="0"/>
                  </a:rPr>
                  <a:t>𝛜 : a function of T</a:t>
                </a:r>
                <a:r>
                  <a:rPr lang="en-US" sz="2800" dirty="0" smtClean="0">
                    <a:latin typeface="Cambria Math" pitchFamily="18" charset="0"/>
                    <a:ea typeface="Cambria Math" pitchFamily="18" charset="0"/>
                  </a:rPr>
                  <a:t>s</a:t>
                </a:r>
                <a:r>
                  <a:rPr lang="en-US" sz="4000" dirty="0" smtClean="0">
                    <a:latin typeface="Cambria Math" pitchFamily="18" charset="0"/>
                    <a:ea typeface="Cambria Math" pitchFamily="18" charset="0"/>
                  </a:rPr>
                  <a:t>, but </a:t>
                </a:r>
              </a:p>
              <a:p>
                <a:pPr algn="ctr"/>
                <a:r>
                  <a:rPr lang="en-US" sz="4000" dirty="0" smtClean="0">
                    <a:latin typeface="Cambria Math" pitchFamily="18" charset="0"/>
                    <a:ea typeface="Cambria Math" pitchFamily="18" charset="0"/>
                  </a:rPr>
                  <a:t>𝛼, </a:t>
                </a:r>
                <a14:m>
                  <m:oMath xmlns:m="http://schemas.openxmlformats.org/officeDocument/2006/math">
                    <m:r>
                      <a:rPr lang="en-US" sz="4000" i="1" smtClean="0">
                        <a:latin typeface="Cambria Math"/>
                        <a:ea typeface="Cambria Math"/>
                      </a:rPr>
                      <m:t>𝜌</m:t>
                    </m:r>
                    <m:r>
                      <a:rPr lang="en-US" sz="4000" b="0" i="1" smtClean="0">
                        <a:latin typeface="Cambria Math"/>
                        <a:ea typeface="Cambria Math"/>
                      </a:rPr>
                      <m:t>,</m:t>
                    </m:r>
                  </m:oMath>
                </a14:m>
                <a:r>
                  <a:rPr lang="en-US" sz="4000" dirty="0" smtClean="0">
                    <a:latin typeface="Cambria Math" pitchFamily="18" charset="0"/>
                    <a:ea typeface="Cambria Math" pitchFamily="18" charset="0"/>
                  </a:rPr>
                  <a:t> and 𝜏 : functions of T_</a:t>
                </a:r>
                <a:r>
                  <a:rPr lang="en-US" sz="2800" dirty="0" smtClean="0">
                    <a:latin typeface="Cambria Math" pitchFamily="18" charset="0"/>
                    <a:ea typeface="Cambria Math" pitchFamily="18" charset="0"/>
                  </a:rPr>
                  <a:t>source</a:t>
                </a:r>
                <a:r>
                  <a:rPr lang="en-US" sz="4000" dirty="0" smtClean="0">
                    <a:latin typeface="Cambria Math" pitchFamily="18" charset="0"/>
                    <a:ea typeface="Cambria Math" pitchFamily="18" charset="0"/>
                  </a:rPr>
                  <a:t>.</a:t>
                </a:r>
                <a:endParaRPr lang="en-US" sz="40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640" y="467360"/>
                <a:ext cx="7823200" cy="1323439"/>
              </a:xfrm>
              <a:prstGeom prst="rect">
                <a:avLst/>
              </a:prstGeom>
              <a:blipFill rotWithShape="1">
                <a:blip r:embed="rId2"/>
                <a:stretch>
                  <a:fillRect t="-8295" b="-188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47040" y="2174240"/>
                <a:ext cx="8148320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If the incoming radiation, G, </a:t>
                </a:r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is not from a blackbody source, </a:t>
                </a:r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finding </a:t>
                </a:r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𝛼,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/>
                        <a:ea typeface="Cambria Math"/>
                      </a:rPr>
                      <m:t>𝜌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,</m:t>
                    </m:r>
                  </m:oMath>
                </a14:m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and 𝜏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becomes</a:t>
                </a:r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a tedious procedure. </a:t>
                </a:r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040" y="2174240"/>
                <a:ext cx="8148320" cy="2062103"/>
              </a:xfrm>
              <a:prstGeom prst="rect">
                <a:avLst/>
              </a:prstGeom>
              <a:blipFill rotWithShape="1">
                <a:blip r:embed="rId3"/>
                <a:stretch>
                  <a:fillRect l="-1645" t="-3846" b="-8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672" y="3301621"/>
            <a:ext cx="3327021" cy="2495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60381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4833" y="299803"/>
            <a:ext cx="8664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Data Associated with Sun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54833" y="1603948"/>
                <a:ext cx="7989757" cy="5628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T = 5800K at 0.428 miles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    away from the center of Sun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Distance between Sun and Earth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= 93e6 miles 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solar constant = 1360 W/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𝑚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32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0.0021% of the Sun energy is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received by Earth.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total energy emitted by Sun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= 3.78e26 W</a:t>
                </a:r>
              </a:p>
              <a:p>
                <a:endParaRPr lang="en-US" sz="3200" dirty="0" smtClean="0">
                  <a:latin typeface="Cambria Math"/>
                  <a:ea typeface="Cambria Math"/>
                  <a:cs typeface="Arial" pitchFamily="34" charset="0"/>
                </a:endParaRPr>
              </a:p>
              <a:p>
                <a:endParaRPr lang="en-US" sz="3200" dirty="0" smtClean="0">
                  <a:latin typeface="Cambria Math"/>
                  <a:ea typeface="Cambria Math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833" y="1603948"/>
                <a:ext cx="7989757" cy="5628079"/>
              </a:xfrm>
              <a:prstGeom prst="rect">
                <a:avLst/>
              </a:prstGeom>
              <a:blipFill rotWithShape="1">
                <a:blip r:embed="rId2"/>
                <a:stretch>
                  <a:fillRect l="-1756" t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Sun_Pyl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4934" y="4010861"/>
            <a:ext cx="2944214" cy="2452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34425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97" y="1369648"/>
            <a:ext cx="6520955" cy="40268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9528" y="329784"/>
            <a:ext cx="7794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Data Associated with Sun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849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471" y="185980"/>
            <a:ext cx="8601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Gray Surfaces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3471" y="893867"/>
            <a:ext cx="860156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All radiative properties are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independent of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λ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incoming radiation =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absorbed + reflected + transmitted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α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+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ρ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+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τ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= 1.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Only 2 of the 3 need to be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given. 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302177" y="5901220"/>
            <a:ext cx="91440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http://commons.wikimedia.org/wiki/File:TrumpeterSwan.jpg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4" descr="L20-4a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5371" y="3428999"/>
            <a:ext cx="3529660" cy="318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021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4656" y="1334125"/>
            <a:ext cx="78998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en-US" sz="3200" dirty="0" smtClean="0">
              <a:latin typeface="Cambria Math"/>
              <a:ea typeface="Cambria Math"/>
              <a:cs typeface="Arial" pitchFamily="34" charset="0"/>
            </a:endParaRPr>
          </a:p>
          <a:p>
            <a:pPr>
              <a:buNone/>
            </a:pPr>
            <a:endParaRPr lang="pt-BR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4656" y="404734"/>
            <a:ext cx="7899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Kirchhoff’s Law</a:t>
            </a:r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656" y="1334125"/>
            <a:ext cx="7899815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lang="en-US" sz="48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ε</a:t>
            </a:r>
            <a:r>
              <a:rPr lang="el-GR" sz="20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λ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= </a:t>
            </a:r>
            <a:r>
              <a:rPr lang="el-GR" sz="48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α</a:t>
            </a:r>
            <a:r>
              <a:rPr lang="el-GR" sz="20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λ</a:t>
            </a:r>
            <a:r>
              <a:rPr lang="en-US" sz="20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, always </a:t>
            </a:r>
          </a:p>
          <a:p>
            <a:endParaRPr lang="en-US" sz="20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But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ε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may not be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equal to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α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. 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When (a) the surface is gray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</a:t>
            </a:r>
            <a:r>
              <a:rPr lang="en-US" sz="3600" b="1" i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or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(b) the temperatures of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the plate and the source are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the same, then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ε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=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α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. </a:t>
            </a:r>
          </a:p>
          <a:p>
            <a:endParaRPr lang="en-US" sz="20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endParaRPr lang="en-US" sz="20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endParaRPr lang="en-US" sz="3200" dirty="0" smtClean="0">
              <a:latin typeface="Cambria Math"/>
              <a:ea typeface="Cambria Math"/>
              <a:cs typeface="Arial" pitchFamily="34" charset="0"/>
            </a:endParaRPr>
          </a:p>
          <a:p>
            <a:endParaRPr lang="en-US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8960" y="1625600"/>
            <a:ext cx="333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Gustav  Kirchhoff (1824-1887) 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487" y="2241290"/>
            <a:ext cx="2353955" cy="3325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56220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4833" y="299803"/>
            <a:ext cx="86643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Difference between Radiation and Convection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2480" y="1918741"/>
            <a:ext cx="745211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medium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distance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speed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math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q’’s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lang="en-US" sz="24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Regarding the distance,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for example, we can see the</a:t>
            </a:r>
          </a:p>
          <a:p>
            <a:r>
              <a:rPr lang="en-US" sz="2400" dirty="0">
                <a:latin typeface="Cambria Math" pitchFamily="18" charset="0"/>
                <a:ea typeface="Cambria Math" pitchFamily="18" charset="0"/>
                <a:cs typeface="Arial" pitchFamily="34" charset="0"/>
              </a:rPr>
              <a:t>c</a:t>
            </a:r>
            <a:r>
              <a:rPr lang="en-US" sz="24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andle light  at a distance</a:t>
            </a:r>
          </a:p>
          <a:p>
            <a:r>
              <a:rPr lang="en-US" sz="2400" dirty="0">
                <a:latin typeface="Cambria Math" pitchFamily="18" charset="0"/>
                <a:ea typeface="Cambria Math" pitchFamily="18" charset="0"/>
                <a:cs typeface="Arial" pitchFamily="34" charset="0"/>
              </a:rPr>
              <a:t>o</a:t>
            </a:r>
            <a:r>
              <a:rPr lang="en-US" sz="24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f 20m, but we cannot feel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the heat of the flame at a distance of 0.2m. </a:t>
            </a:r>
          </a:p>
          <a:p>
            <a:endParaRPr lang="en-US" sz="2400" dirty="0" smtClean="0">
              <a:latin typeface="Cambria Math"/>
              <a:ea typeface="Cambria Math"/>
              <a:cs typeface="Arial" pitchFamily="34" charset="0"/>
            </a:endParaRPr>
          </a:p>
          <a:p>
            <a:endParaRPr lang="en-US" sz="3200" dirty="0" smtClean="0">
              <a:latin typeface="Cambria Math"/>
              <a:ea typeface="Cambria Math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1918741"/>
            <a:ext cx="4000500" cy="3552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793" y="284813"/>
            <a:ext cx="84544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10-Minute Classroom Interactive Question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646" y="2128603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4793" y="1798820"/>
            <a:ext cx="845445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A plate at T</a:t>
            </a:r>
            <a:r>
              <a:rPr lang="en-US" sz="20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s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= 1000K is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exposed to a heat source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at T_source = 2000K. 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Spectral emissivity is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given as shown. </a:t>
            </a:r>
            <a:b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</a:br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Find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ε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and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α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.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63907" y="4991725"/>
            <a:ext cx="3897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586" y="2128603"/>
            <a:ext cx="3875660" cy="358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179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4616" y="179882"/>
            <a:ext cx="7989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Answer: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4616" y="887768"/>
            <a:ext cx="798975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clc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; clear</a:t>
            </a:r>
          </a:p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% F(0-4000)=0.4805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; F(0-6000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)=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0.7373; </a:t>
            </a:r>
          </a:p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% F </a:t>
            </a:r>
            <a:r>
              <a:rPr lang="en-US" sz="2800" dirty="0">
                <a:latin typeface="Cambria Math" pitchFamily="18" charset="0"/>
                <a:ea typeface="Cambria Math" pitchFamily="18" charset="0"/>
              </a:rPr>
              <a:t>is the black-body emission fraction, given in Table 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19-1.</a:t>
            </a:r>
          </a:p>
          <a:p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emi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= 0.9*0.4805+0.3*(0.7373-0.4805)</a:t>
            </a:r>
          </a:p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%    = 0.5095 </a:t>
            </a:r>
          </a:p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% F(0-8000)=0.8558; </a:t>
            </a:r>
            <a:br>
              <a:rPr lang="en-US" sz="2800" dirty="0" smtClean="0">
                <a:latin typeface="Cambria Math" pitchFamily="18" charset="0"/>
                <a:ea typeface="Cambria Math" pitchFamily="18" charset="0"/>
              </a:rPr>
            </a:b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% F(0-12000)=0.9446</a:t>
            </a:r>
          </a:p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aLf = 0.9* 0.8558 + 0.3*0.0888</a:t>
            </a:r>
          </a:p>
          <a:p>
            <a:r>
              <a:rPr lang="en-US" sz="2800" smtClean="0">
                <a:latin typeface="Cambria Math" pitchFamily="18" charset="0"/>
                <a:ea typeface="Cambria Math" pitchFamily="18" charset="0"/>
              </a:rPr>
              <a:t>% 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= 0.7969</a:t>
            </a:r>
          </a:p>
          <a:p>
            <a:endParaRPr lang="en-US" sz="28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% So, 0.5095 ≠ 0.7969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289" y="3063933"/>
            <a:ext cx="2941092" cy="2941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55353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" y="419725"/>
            <a:ext cx="9023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1" y="1699401"/>
            <a:ext cx="7927674" cy="424419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3200" noProof="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57201" y="1127611"/>
            <a:ext cx="828206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 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τ (</a:t>
            </a:r>
            <a:r>
              <a:rPr lang="en-US" sz="3200" dirty="0" err="1" smtClean="0">
                <a:latin typeface="Cambria Math" pitchFamily="18" charset="0"/>
                <a:ea typeface="Cambria Math" pitchFamily="18" charset="0"/>
              </a:rPr>
              <a:t>T</a:t>
            </a:r>
            <a:r>
              <a:rPr lang="en-US" sz="2000" dirty="0" err="1" smtClean="0">
                <a:latin typeface="Cambria Math" pitchFamily="18" charset="0"/>
                <a:ea typeface="Cambria Math" pitchFamily="18" charset="0"/>
              </a:rPr>
              <a:t>sun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) = 0.6*F(0-2.7*5800)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                   = 0.5826.</a:t>
            </a:r>
            <a:b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</a:br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Assume T=300K on earth      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                       surface </a:t>
            </a:r>
            <a:b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</a:br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τ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(</a:t>
            </a:r>
            <a:r>
              <a:rPr lang="en-US" sz="3200" dirty="0" err="1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T</a:t>
            </a:r>
            <a:r>
              <a:rPr lang="en-US" sz="2000" dirty="0" err="1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earth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) = 0.6*F(0-2.7*300)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                    ≈ 0. </a:t>
            </a:r>
            <a:endParaRPr lang="en-US" sz="3200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4873" y="239843"/>
            <a:ext cx="8828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Greenhouse Effect (or Global Warming)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252" y="1950048"/>
            <a:ext cx="3009979" cy="320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64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626" y="299803"/>
            <a:ext cx="7809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Energy Balance over a Plate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99803" y="1214203"/>
                <a:ext cx="8289561" cy="1119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Remember G –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ρ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G –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τ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G =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α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G. 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m c</a:t>
                </a:r>
                <a:r>
                  <a:rPr lang="en-US" sz="2000" dirty="0" smtClean="0">
                    <a:latin typeface="Cambria Math" pitchFamily="18" charset="0"/>
                    <a:ea typeface="Cambria Math" pitchFamily="18" charset="0"/>
                  </a:rPr>
                  <a:t>v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dT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/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dt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= h A (T</a:t>
                </a:r>
                <a:r>
                  <a:rPr lang="en-US" sz="2000" dirty="0" smtClean="0">
                    <a:latin typeface="Cambria Math" pitchFamily="18" charset="0"/>
                    <a:ea typeface="Cambria Math" pitchFamily="18" charset="0"/>
                  </a:rPr>
                  <a:t>∞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– T) + A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α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G – A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ε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σ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𝑇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sup>
                    </m:sSup>
                  </m:oMath>
                </a14:m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803" y="1214203"/>
                <a:ext cx="8289561" cy="1119409"/>
              </a:xfrm>
              <a:prstGeom prst="rect">
                <a:avLst/>
              </a:prstGeom>
              <a:blipFill rotWithShape="1">
                <a:blip r:embed="rId2"/>
                <a:stretch>
                  <a:fillRect l="-1618" t="-7065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63" y="2278663"/>
            <a:ext cx="5337124" cy="401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560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626" y="1573967"/>
            <a:ext cx="7899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99804" y="1289154"/>
                <a:ext cx="8424472" cy="4150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If T</a:t>
                </a:r>
                <a:r>
                  <a:rPr lang="en-US" sz="20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s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is a function of t, and the surface is non- 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gray, then the problem becomes complicated.</a:t>
                </a:r>
              </a:p>
              <a:p>
                <a:pPr>
                  <a:buFont typeface="Arial" pitchFamily="34" charset="0"/>
                  <a:buChar char="•"/>
                </a:pPr>
                <a:endParaRPr lang="en-US" sz="32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Because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dT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/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dt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= …. –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ε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σ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𝑇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+ …. ,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where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ε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is a function of T. 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Suggestion: find an analytical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expression for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ε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= f(T) </a:t>
                </a:r>
                <a:r>
                  <a:rPr lang="en-US" sz="3200" i="1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a priori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. </a:t>
                </a:r>
                <a:endParaRPr lang="en-US" sz="3200" dirty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804" y="1289154"/>
                <a:ext cx="8424472" cy="4150752"/>
              </a:xfrm>
              <a:prstGeom prst="rect">
                <a:avLst/>
              </a:prstGeom>
              <a:blipFill rotWithShape="1">
                <a:blip r:embed="rId2"/>
                <a:stretch>
                  <a:fillRect l="-1592" t="-1909" r="-72" b="-10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749508" y="284813"/>
            <a:ext cx="7719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An Interesting Case 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202" y="2622787"/>
            <a:ext cx="2341603" cy="2454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416637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20769" y="899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Chapter 21 Radiation (III) 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9567" y="797827"/>
            <a:ext cx="721026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Outline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View Factors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Blackbody Triangular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Enclosures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Radiosity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Gray Triangular Enclosures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Radiation Shields</a:t>
            </a:r>
            <a:endParaRPr lang="en-US" sz="3200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111" y="1671508"/>
            <a:ext cx="2767230" cy="1844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6291618" y="3780430"/>
            <a:ext cx="27316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What is the difference between “peep” and “peek”? 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33395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626" y="299803"/>
            <a:ext cx="7839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View Factors 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69626" y="1364105"/>
                <a:ext cx="7839856" cy="4524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= R12/R1, where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R1 = radiation leaving from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        plate 1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R12 = radiation leaving from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       plate 1 </a:t>
                </a:r>
                <a:r>
                  <a:rPr lang="en-US" sz="3200" b="1" i="1" dirty="0" smtClean="0">
                    <a:latin typeface="Cambria Math" pitchFamily="18" charset="0"/>
                    <a:ea typeface="Cambria Math" pitchFamily="18" charset="0"/>
                  </a:rPr>
                  <a:t>and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arriving at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       plate 2. 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0&lt;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&lt; 1.  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For example, if R1=1000 W,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and R12=500W, then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=0.5. </a:t>
                </a:r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626" y="1364105"/>
                <a:ext cx="7839856" cy="4524315"/>
              </a:xfrm>
              <a:prstGeom prst="rect">
                <a:avLst/>
              </a:prstGeom>
              <a:blipFill rotWithShape="1">
                <a:blip r:embed="rId2"/>
                <a:stretch>
                  <a:fillRect l="-1943" t="-1752" b="-3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647" y="1357312"/>
            <a:ext cx="3343353" cy="27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8815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852" y="284813"/>
            <a:ext cx="8514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Reciprocity Rule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04538" y="1319134"/>
                <a:ext cx="7839855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Reciprocity Rule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A1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= A2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21</m:t>
                        </m:r>
                      </m:sub>
                    </m:sSub>
                  </m:oMath>
                </a14:m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538" y="1319134"/>
                <a:ext cx="7839855" cy="1569660"/>
              </a:xfrm>
              <a:prstGeom prst="rect">
                <a:avLst/>
              </a:prstGeom>
              <a:blipFill rotWithShape="1">
                <a:blip r:embed="rId2"/>
                <a:stretch>
                  <a:fillRect l="-1788" t="-5039" b="-11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567" y="1926768"/>
            <a:ext cx="3687190" cy="424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3423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4833" y="299803"/>
            <a:ext cx="8664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Energy Conservation Rule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54833" y="1603948"/>
                <a:ext cx="7989757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13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= 1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    </a:t>
                </a:r>
                <a:endParaRPr lang="en-US" sz="3200" dirty="0" smtClean="0">
                  <a:latin typeface="Cambria Math"/>
                  <a:ea typeface="Cambria Math"/>
                  <a:cs typeface="Arial" pitchFamily="34" charset="0"/>
                </a:endParaRPr>
              </a:p>
              <a:p>
                <a:endParaRPr lang="en-US" sz="3200" dirty="0" smtClean="0">
                  <a:latin typeface="Cambria Math"/>
                  <a:ea typeface="Cambria Math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833" y="1603948"/>
                <a:ext cx="7989757" cy="1569660"/>
              </a:xfrm>
              <a:prstGeom prst="rect">
                <a:avLst/>
              </a:prstGeom>
              <a:blipFill rotWithShape="1">
                <a:blip r:embed="rId2"/>
                <a:stretch>
                  <a:fillRect l="-1756" t="-50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279" y="1603947"/>
            <a:ext cx="4504311" cy="382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882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528" y="164892"/>
            <a:ext cx="7794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Blackbody Triangular Enclosures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67360" y="1037670"/>
                <a:ext cx="8290560" cy="5016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’’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σ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l-GR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𝑇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e>
                      <m:sub/>
                      <m:sup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sup>
                    </m:sSubSup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–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21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smtClean="0">
                    <a:latin typeface="Cambria Math"/>
                    <a:ea typeface="Cambria Math"/>
                  </a:rPr>
                  <a:t>𝜎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 smtClean="0">
                            <a:latin typeface="Cambria Math"/>
                            <a:ea typeface="Cambria Math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𝑇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e>
                      <m:sub/>
                      <m:sup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bSup>
                    <m:r>
                      <a:rPr lang="en-US" sz="3200" b="0" i="1" smtClean="0"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𝐴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31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𝜎</m:t>
                    </m:r>
                    <m:sSubSup>
                      <m:sSubSupPr>
                        <m:ctrlPr>
                          <a:rPr lang="en-US" sz="3200" b="0" i="1" smtClean="0">
                            <a:latin typeface="Cambria Math"/>
                            <a:ea typeface="Cambria Math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𝑇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e>
                      <m:sub/>
                      <m:sup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bSup>
                  </m:oMath>
                </a14:m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or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  <m:sup/>
                    </m:sSubSup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’’ = </a:t>
                </a:r>
                <a:r>
                  <a:rPr lang="el-GR" sz="3200" dirty="0">
                    <a:latin typeface="Cambria Math" pitchFamily="18" charset="0"/>
                    <a:ea typeface="Cambria Math" pitchFamily="18" charset="0"/>
                  </a:rPr>
                  <a:t>σ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l-GR" sz="3200" i="1">
                            <a:latin typeface="Cambria Math"/>
                            <a:ea typeface="Cambria Math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𝑇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e>
                      <m:sub/>
                      <m:sup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sup>
                    </m:sSubSup>
                  </m:oMath>
                </a14:m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–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>
                    <a:latin typeface="Cambria Math"/>
                    <a:ea typeface="Cambria Math"/>
                  </a:rPr>
                  <a:t>𝜎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/>
                            <a:ea typeface="Cambria Math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𝑇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2</m:t>
                        </m:r>
                      </m:e>
                      <m:sub/>
                      <m:sup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bSup>
                    <m:r>
                      <a:rPr lang="en-US" sz="3200" i="1"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en-US" sz="32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3</m:t>
                        </m:r>
                      </m:sub>
                    </m:sSub>
                    <m:r>
                      <a:rPr lang="en-US" sz="3200" i="1">
                        <a:latin typeface="Cambria Math"/>
                        <a:ea typeface="Cambria Math"/>
                      </a:rPr>
                      <m:t>𝜎</m:t>
                    </m:r>
                    <m:sSubSup>
                      <m:sSubSupPr>
                        <m:ctrlPr>
                          <a:rPr lang="en-US" sz="3200" i="1">
                            <a:latin typeface="Cambria Math"/>
                            <a:ea typeface="Cambria Math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𝑇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3</m:t>
                        </m:r>
                      </m:e>
                      <m:sub/>
                      <m:sup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bSup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. </a:t>
                </a:r>
              </a:p>
              <a:p>
                <a:pPr>
                  <a:buFont typeface="Arial" pitchFamily="34" charset="0"/>
                  <a:buChar char="•"/>
                </a:pPr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3 energy conservation equations and 6 unknowns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 pitchFamily="18" charset="0"/>
                      </a:rPr>
                      <m:t>, 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 pitchFamily="18" charset="0"/>
                      </a:rPr>
                      <m:t>, 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  <m:sup/>
                    </m:sSubSup>
                  </m:oMath>
                </a14:m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’’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  <m:sup/>
                    </m:sSubSup>
                  </m:oMath>
                </a14:m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’’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,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  <m:sup/>
                    </m:sSubSup>
                  </m:oMath>
                </a14:m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’’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.</a:t>
                </a:r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3 quantities should be given. </a:t>
                </a:r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360" y="1037670"/>
                <a:ext cx="8290560" cy="5016758"/>
              </a:xfrm>
              <a:prstGeom prst="rect">
                <a:avLst/>
              </a:prstGeom>
              <a:blipFill rotWithShape="1">
                <a:blip r:embed="rId2"/>
                <a:stretch>
                  <a:fillRect l="-1912" t="-1580" b="-30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Isosceles Triangle 1"/>
          <p:cNvSpPr/>
          <p:nvPr/>
        </p:nvSpPr>
        <p:spPr>
          <a:xfrm>
            <a:off x="6969760" y="2092960"/>
            <a:ext cx="2021840" cy="1534160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795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852" y="284813"/>
            <a:ext cx="8514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Blackbody Spectral Emission (I) 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646" y="1244184"/>
            <a:ext cx="78548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 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20081" y="1244184"/>
                <a:ext cx="8514414" cy="4818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3200" i="1" smtClean="0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dirty="0" smtClean="0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200" i="1" dirty="0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dirty="0" smtClean="0">
                                <a:latin typeface="Cambria Math"/>
                                <a:ea typeface="Cambria Math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3200" b="0" i="1" dirty="0" smtClean="0">
                                <a:latin typeface="Cambria Math"/>
                                <a:ea typeface="Cambria Math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sz="3200" i="1" dirty="0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 dirty="0" smtClean="0">
                                <a:latin typeface="Cambria Math"/>
                                <a:ea typeface="Cambria Math"/>
                              </a:rPr>
                              <m:t>𝜆</m:t>
                            </m:r>
                          </m:e>
                          <m:sup>
                            <m:r>
                              <a:rPr lang="en-US" sz="3200" b="0" i="1" dirty="0" smtClean="0">
                                <a:latin typeface="Cambria Math"/>
                                <a:ea typeface="Cambria Math" pitchFamily="18" charset="0"/>
                              </a:rPr>
                              <m:t>5</m:t>
                            </m:r>
                          </m:sup>
                        </m:sSup>
                        <m:r>
                          <a:rPr lang="en-US" sz="3200" b="0" i="1" dirty="0" smtClean="0">
                            <a:latin typeface="Cambria Math"/>
                            <a:ea typeface="Cambria Math" pitchFamily="18" charset="0"/>
                          </a:rPr>
                          <m:t>[</m:t>
                        </m:r>
                        <m:func>
                          <m:funcPr>
                            <m:ctrlPr>
                              <a:rPr lang="en-US" sz="3200" b="0" i="1" dirty="0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3200" b="0" i="0" dirty="0" smtClean="0">
                                <a:latin typeface="Cambria Math"/>
                                <a:ea typeface="Cambria Math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3200" b="0" i="1" dirty="0" smtClean="0">
                                    <a:latin typeface="Cambria Math"/>
                                    <a:ea typeface="Cambria Math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type m:val="skw"/>
                                    <m:ctrlPr>
                                      <a:rPr lang="en-US" sz="3200" b="0" i="1" dirty="0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3200" b="0" i="1" dirty="0" smtClean="0">
                                            <a:latin typeface="Cambria Math"/>
                                            <a:ea typeface="Cambria Math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dirty="0" smtClean="0">
                                            <a:latin typeface="Cambria Math"/>
                                            <a:ea typeface="Cambria Math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sz="3200" b="0" i="1" dirty="0" smtClean="0">
                                            <a:latin typeface="Cambria Math"/>
                                            <a:ea typeface="Cambria Math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3200" b="0" i="1" dirty="0" smtClean="0">
                                        <a:latin typeface="Cambria Math"/>
                                        <a:ea typeface="Cambria Math"/>
                                      </a:rPr>
                                      <m:t>𝜆</m:t>
                                    </m:r>
                                    <m:r>
                                      <a:rPr lang="en-US" sz="3200" b="0" i="1" dirty="0" smtClean="0">
                                        <a:latin typeface="Cambria Math"/>
                                        <a:ea typeface="Cambria Math"/>
                                      </a:rPr>
                                      <m:t>𝑇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  <m:r>
                          <a:rPr lang="en-US" sz="3200" b="0" i="1" dirty="0" smtClean="0">
                            <a:latin typeface="Cambria Math"/>
                            <a:ea typeface="Cambria Math"/>
                          </a:rPr>
                          <m:t>−1]</m:t>
                        </m:r>
                      </m:den>
                    </m:f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,     (1)</a:t>
                </a:r>
                <a:b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</a:b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</a:t>
                </a:r>
                <a:r>
                  <a:rPr lang="en-US" sz="2400" dirty="0" smtClean="0">
                    <a:latin typeface="Cambria Math" pitchFamily="18" charset="0"/>
                    <a:ea typeface="Cambria Math" pitchFamily="18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 smtClean="0">
                    <a:latin typeface="Cambria Math" pitchFamily="18" charset="0"/>
                    <a:ea typeface="Cambria Math" pitchFamily="18" charset="0"/>
                  </a:rPr>
                  <a:t> =3.742e8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latin typeface="Cambria Math" pitchFamily="18" charset="0"/>
                    <a:ea typeface="Cambria Math" pitchFamily="18" charset="0"/>
                  </a:rPr>
                  <a:t>=1.439e4 .</a:t>
                </a:r>
                <a:br>
                  <a:rPr lang="en-US" sz="2400" dirty="0" smtClean="0">
                    <a:latin typeface="Cambria Math" pitchFamily="18" charset="0"/>
                    <a:ea typeface="Cambria Math" pitchFamily="18" charset="0"/>
                  </a:rPr>
                </a:br>
                <a:endParaRPr lang="en-US" sz="24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derived by Planck, based on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quantum mechanics </a:t>
                </a:r>
                <a:b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</a:br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Subscript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λ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stands for “spectral”</a:t>
                </a:r>
                <a:b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</a:br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a function of both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λ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and T </a:t>
                </a:r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81" y="1244184"/>
                <a:ext cx="8514414" cy="4818755"/>
              </a:xfrm>
              <a:prstGeom prst="rect">
                <a:avLst/>
              </a:prstGeom>
              <a:blipFill rotWithShape="1">
                <a:blip r:embed="rId2"/>
                <a:stretch>
                  <a:fillRect l="-1648" b="-31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187440" y="1536571"/>
            <a:ext cx="2763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Max Planck (1858 – 1947)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249" y="2116159"/>
            <a:ext cx="2345902" cy="348903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793" y="284813"/>
            <a:ext cx="84544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10-Minute Classroom Interactive Question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646" y="2128603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14793" y="1798820"/>
                <a:ext cx="8454453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Given: a blackbody triangular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enclosure, A1=1; A2=0.8;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A3=0.5043;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T1=1000K;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𝑞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= 50,000W;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surface 3 is insulated; 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Find: T2 and T3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793" y="1798820"/>
                <a:ext cx="8454453" cy="3539430"/>
              </a:xfrm>
              <a:prstGeom prst="rect">
                <a:avLst/>
              </a:prstGeom>
              <a:blipFill rotWithShape="1">
                <a:blip r:embed="rId3"/>
                <a:stretch>
                  <a:fillRect l="-1658" t="-2238" b="-4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1663907" y="4991725"/>
            <a:ext cx="3897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830" y="2825420"/>
            <a:ext cx="27622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599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843" y="707886"/>
            <a:ext cx="869429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Cambria Math" pitchFamily="18" charset="0"/>
                <a:ea typeface="Cambria Math" pitchFamily="18" charset="0"/>
              </a:rPr>
              <a:t>clc</a:t>
            </a:r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; clear</a:t>
            </a:r>
          </a:p>
          <a:p>
            <a:r>
              <a:rPr lang="pt-BR" sz="2400" dirty="0" smtClean="0">
                <a:latin typeface="Cambria Math" pitchFamily="18" charset="0"/>
                <a:ea typeface="Cambria Math" pitchFamily="18" charset="0"/>
              </a:rPr>
              <a:t>sig=5.67e-8; A1=1; A2 =.8; A3=0.5043; </a:t>
            </a:r>
          </a:p>
          <a:p>
            <a:r>
              <a:rPr lang="pt-BR" sz="2400" dirty="0" smtClean="0">
                <a:latin typeface="Cambria Math" pitchFamily="18" charset="0"/>
                <a:ea typeface="Cambria Math" pitchFamily="18" charset="0"/>
              </a:rPr>
              <a:t>F12 = (A1 + A2 - A3)/(2*A1); F13 = 1-F12; 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F21 = A1*F12/A2; F23 = 1-F21; 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F31 = A1*F13/A3; F32 = 1-F31; </a:t>
            </a:r>
          </a:p>
          <a:p>
            <a:r>
              <a:rPr lang="pt-BR" sz="2400" dirty="0" smtClean="0">
                <a:latin typeface="Cambria Math" pitchFamily="18" charset="0"/>
                <a:ea typeface="Cambria Math" pitchFamily="18" charset="0"/>
              </a:rPr>
              <a:t>T1 = 1000; q2s= 5e4; q3s = 0;  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a(1,1)=1;    a(1,2)=-F23; 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b(1)=q2s/(A2*sig) + F21*T1^4; 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a(2,1)=-F32; a(2,2)=1;    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b(2)=q3s/(A3*sig) + F31*T1^4; </a:t>
            </a:r>
          </a:p>
          <a:p>
            <a:r>
              <a:rPr lang="en-US" sz="2400" dirty="0" err="1" smtClean="0">
                <a:latin typeface="Cambria Math" pitchFamily="18" charset="0"/>
                <a:ea typeface="Cambria Math" pitchFamily="18" charset="0"/>
              </a:rPr>
              <a:t>qq</a:t>
            </a:r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 =a\b'; 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T2=</a:t>
            </a:r>
            <a:r>
              <a:rPr lang="en-US" sz="2400" dirty="0" err="1" smtClean="0">
                <a:latin typeface="Cambria Math" pitchFamily="18" charset="0"/>
                <a:ea typeface="Cambria Math" pitchFamily="18" charset="0"/>
              </a:rPr>
              <a:t>qq</a:t>
            </a:r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(1)^.25  % = 1213.6K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T3=</a:t>
            </a:r>
            <a:r>
              <a:rPr lang="en-US" sz="2400" dirty="0" err="1" smtClean="0">
                <a:latin typeface="Cambria Math" pitchFamily="18" charset="0"/>
                <a:ea typeface="Cambria Math" pitchFamily="18" charset="0"/>
              </a:rPr>
              <a:t>qq</a:t>
            </a:r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(2)^.25  % = 1078.5K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% check Global Energy Balance (walk extra miles) 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q1s= A1*sig*T1^4-A2*F21*sig*T2^4-A3*F31*sig*T3^4</a:t>
            </a:r>
          </a:p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% = - 5e4 Watts, Check!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9843" y="0"/>
            <a:ext cx="86942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Answer: 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731" y="2124132"/>
            <a:ext cx="3735434" cy="3007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617847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63471" y="1394847"/>
                <a:ext cx="8601560" cy="4150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Radiosity = all the radiation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leaving the surface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It includes emission and the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reflected portion of the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incoming radiation, i. e., 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J1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 smtClean="0">
                        <a:latin typeface="Cambria Math"/>
                        <a:ea typeface="Cambria Math"/>
                        <a:cs typeface="Arial" pitchFamily="34" charset="0"/>
                      </a:rPr>
                      <m:t>ϵ</m:t>
                    </m:r>
                    <m:r>
                      <a:rPr lang="en-US" sz="3200" i="1" smtClean="0">
                        <a:latin typeface="Cambria Math"/>
                        <a:ea typeface="Cambria Math"/>
                        <a:cs typeface="Arial" pitchFamily="34" charset="0"/>
                      </a:rPr>
                      <m:t>𝜎</m:t>
                    </m:r>
                    <m:sSup>
                      <m:sSupPr>
                        <m:ctrlPr>
                          <a:rPr lang="en-US" sz="320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𝑇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1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4</m:t>
                        </m:r>
                      </m:sup>
                    </m:sSup>
                    <m:r>
                      <a:rPr lang="en-US" sz="3200" b="0" i="1" smtClean="0">
                        <a:latin typeface="Cambria Math"/>
                        <a:ea typeface="Cambria Math"/>
                        <a:cs typeface="Arial" pitchFamily="34" charset="0"/>
                      </a:rPr>
                      <m:t>+</m:t>
                    </m:r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(1-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/>
                        <a:ea typeface="Cambria Math"/>
                        <a:cs typeface="Arial" pitchFamily="34" charset="0"/>
                      </a:rPr>
                      <m:t>𝛼</m:t>
                    </m:r>
                    <m:r>
                      <a:rPr lang="en-US" sz="3200" b="0" i="1" smtClean="0">
                        <a:latin typeface="Cambria Math"/>
                        <a:ea typeface="Cambria Math"/>
                        <a:cs typeface="Arial" pitchFamily="34" charset="0"/>
                      </a:rPr>
                      <m:t>)</m:t>
                    </m:r>
                    <m:r>
                      <a:rPr lang="en-US" sz="3200" b="0" i="1" smtClean="0">
                        <a:latin typeface="Cambria Math"/>
                        <a:ea typeface="Cambria Math"/>
                        <a:cs typeface="Arial" pitchFamily="34" charset="0"/>
                      </a:rPr>
                      <m:t>𝐺</m:t>
                    </m:r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471" y="1394847"/>
                <a:ext cx="8601560" cy="4150752"/>
              </a:xfrm>
              <a:prstGeom prst="rect">
                <a:avLst/>
              </a:prstGeom>
              <a:blipFill rotWithShape="1">
                <a:blip r:embed="rId2"/>
                <a:stretch>
                  <a:fillRect l="-1559" t="-1909" b="-10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263471" y="387458"/>
            <a:ext cx="86934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Definition of Radiosity for Gray Surfaces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892" y="2206813"/>
            <a:ext cx="3283139" cy="272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875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4656" y="1334125"/>
            <a:ext cx="78998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en-US" sz="3200" dirty="0" smtClean="0">
              <a:latin typeface="Cambria Math"/>
              <a:ea typeface="Cambria Math"/>
              <a:cs typeface="Arial" pitchFamily="34" charset="0"/>
            </a:endParaRPr>
          </a:p>
          <a:p>
            <a:pPr>
              <a:buNone/>
            </a:pPr>
            <a:endParaRPr lang="pt-BR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4656" y="404734"/>
            <a:ext cx="7899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Relationship between J and </a:t>
            </a:r>
            <a:r>
              <a:rPr lang="en-US" sz="4000" b="1" dirty="0" err="1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q’’s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24656" y="1334125"/>
                <a:ext cx="7899815" cy="4884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q1 = out – in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𝐴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(J1 – G1).</a:t>
                </a:r>
              </a:p>
              <a:p>
                <a:pPr>
                  <a:buFont typeface="Arial" pitchFamily="34" charset="0"/>
                  <a:buChar char="•"/>
                </a:pPr>
                <a:endParaRPr lang="en-US" sz="32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Eliminating G1 leads to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𝑞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200" i="1" smtClean="0">
                                <a:latin typeface="Cambria Math"/>
                                <a:ea typeface="Cambria Math" pitchFamily="18" charset="0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/>
                                <a:ea typeface="Cambria Math" pitchFamily="18" charset="0"/>
                                <a:cs typeface="Arial" pitchFamily="34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/>
                                <a:ea typeface="Cambria Math" pitchFamily="18" charset="0"/>
                                <a:cs typeface="Arial" pitchFamily="34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3200" i="1" smtClean="0">
                                <a:latin typeface="Cambria Math"/>
                                <a:ea typeface="Cambria Math" pitchFamily="18" charset="0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en-US" sz="3200" i="1" smtClean="0"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𝜖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/>
                                <a:ea typeface="Cambria Math" pitchFamily="18" charset="0"/>
                                <a:cs typeface="Arial" pitchFamily="34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1−</m:t>
                        </m:r>
                        <m:sSub>
                          <m:sSubPr>
                            <m:ctrlPr>
                              <a:rPr lang="en-US" sz="3200" b="0" i="1" smtClean="0">
                                <a:latin typeface="Cambria Math"/>
                                <a:ea typeface="Cambria Math" pitchFamily="18" charset="0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𝜖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/>
                                <a:ea typeface="Cambria Math" pitchFamily="18" charset="0"/>
                                <a:cs typeface="Arial" pitchFamily="34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sz="3200" b="0" i="1" smtClean="0">
                        <a:latin typeface="Cambria Math"/>
                        <a:ea typeface="Cambria Math" pitchFamily="18" charset="0"/>
                        <a:cs typeface="Arial" pitchFamily="34" charset="0"/>
                      </a:rPr>
                      <m:t>(</m:t>
                    </m:r>
                    <m:r>
                      <a:rPr lang="en-US" sz="3200" b="0" i="1" smtClean="0">
                        <a:latin typeface="Cambria Math"/>
                        <a:ea typeface="Cambria Math"/>
                        <a:cs typeface="Arial" pitchFamily="34" charset="0"/>
                      </a:rPr>
                      <m:t>𝜎</m:t>
                    </m:r>
                    <m:sSubSup>
                      <m:sSubSupPr>
                        <m:ctrlPr>
                          <a:rPr lang="en-US" sz="32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𝑇</m:t>
                        </m:r>
                      </m:e>
                      <m:sub/>
                      <m:sup>
                        <m:r>
                          <a:rPr lang="en-US" sz="32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4</m:t>
                        </m:r>
                      </m:sup>
                    </m:sSubSup>
                    <m:r>
                      <a:rPr lang="en-US" sz="3200" b="0" i="1" smtClean="0">
                        <a:latin typeface="Cambria Math"/>
                        <a:ea typeface="Cambria Math"/>
                        <a:cs typeface="Arial" pitchFamily="34" charset="0"/>
                      </a:rPr>
                      <m:t>−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𝐽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1</m:t>
                        </m:r>
                      </m:sub>
                    </m:sSub>
                    <m:r>
                      <a:rPr lang="en-US" sz="3200" b="0" i="0" smtClean="0">
                        <a:latin typeface="Cambria Math"/>
                        <a:ea typeface="Cambria Math"/>
                        <a:cs typeface="Arial" pitchFamily="34" charset="0"/>
                      </a:rPr>
                      <m:t>)</m:t>
                    </m:r>
                  </m:oMath>
                </a14:m>
                <a:endParaRPr lang="en-US" sz="20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endParaRPr lang="en-US" sz="2000" dirty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320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𝜖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=1, what happens?</a:t>
                </a:r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/>
                </a:r>
                <a:br>
                  <a:rPr lang="en-US" sz="3200" dirty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</a:b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/>
                        <a:ea typeface="Cambria Math"/>
                        <a:cs typeface="Arial" pitchFamily="34" charset="0"/>
                      </a:rPr>
                      <m:t>𝜎</m:t>
                    </m:r>
                    <m:sSubSup>
                      <m:sSubSupPr>
                        <m:ctrlPr>
                          <a:rPr lang="en-US" sz="3200" i="1"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/>
                            <a:ea typeface="Cambria Math"/>
                            <a:cs typeface="Arial" pitchFamily="34" charset="0"/>
                          </a:rPr>
                          <m:t>𝑇</m:t>
                        </m:r>
                      </m:e>
                      <m:sub/>
                      <m:sup>
                        <m:r>
                          <a:rPr lang="en-US" sz="3200" i="1">
                            <a:latin typeface="Cambria Math"/>
                            <a:ea typeface="Cambria Math"/>
                            <a:cs typeface="Arial" pitchFamily="34" charset="0"/>
                          </a:rPr>
                          <m:t>4</m:t>
                        </m:r>
                      </m:sup>
                    </m:sSubSup>
                    <m:r>
                      <a:rPr lang="en-US" sz="3200" b="0" i="1" smtClean="0">
                        <a:latin typeface="Cambria Math"/>
                        <a:ea typeface="Cambria Math"/>
                        <a:cs typeface="Arial" pitchFamily="34" charset="0"/>
                      </a:rPr>
                      <m:t>=</m:t>
                    </m:r>
                    <m:sSub>
                      <m:sSubPr>
                        <m:ctrlPr>
                          <a:rPr lang="en-US" sz="3200" i="1"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  <a:ea typeface="Cambria Math"/>
                            <a:cs typeface="Arial" pitchFamily="34" charset="0"/>
                          </a:rPr>
                          <m:t>𝐽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/>
                            <a:cs typeface="Arial" pitchFamily="34" charset="0"/>
                          </a:rPr>
                          <m:t>1</m:t>
                        </m:r>
                      </m:sub>
                    </m:sSub>
                    <m:r>
                      <a:rPr lang="en-US" sz="3200" b="0" i="0" smtClean="0">
                        <a:latin typeface="Cambria Math"/>
                        <a:ea typeface="Cambria Math"/>
                        <a:cs typeface="Arial" pitchFamily="34" charset="0"/>
                      </a:rPr>
                      <m:t>.</m:t>
                    </m:r>
                  </m:oMath>
                </a14:m>
                <a:endParaRPr lang="en-US" sz="3200" dirty="0" smtClean="0">
                  <a:latin typeface="Cambria Math"/>
                  <a:ea typeface="Cambria Math"/>
                  <a:cs typeface="Arial" pitchFamily="34" charset="0"/>
                </a:endParaRPr>
              </a:p>
              <a:p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656" y="1334125"/>
                <a:ext cx="7899815" cy="4884542"/>
              </a:xfrm>
              <a:prstGeom prst="rect">
                <a:avLst/>
              </a:prstGeom>
              <a:blipFill rotWithShape="1">
                <a:blip r:embed="rId3"/>
                <a:stretch>
                  <a:fillRect l="-1698" t="-16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5648960" y="1625600"/>
            <a:ext cx="2190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122" y="2132462"/>
            <a:ext cx="2363349" cy="1933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806443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" y="419725"/>
            <a:ext cx="9023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1" y="1699401"/>
            <a:ext cx="7927674" cy="424419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3200" noProof="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70581" y="1239371"/>
                <a:ext cx="8282065" cy="4524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 pitchFamily="18" charset="0"/>
                      </a:rPr>
                      <m:t>′′=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 pitchFamily="18" charset="0"/>
                      </a:rPr>
                      <m:t>−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 pitchFamily="18" charset="0"/>
                      </a:rPr>
                      <m:t>−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13</m:t>
                        </m:r>
                      </m:sub>
                    </m:sSub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relationship between q’’1 and J1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There are 6 equations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for 3 surfaces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There are 9 unknowns: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T1, T2, T3,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</m:sSub>
                    <m:r>
                      <a:rPr lang="en-US" sz="3200" i="1">
                        <a:latin typeface="Cambria Math"/>
                        <a:ea typeface="Cambria Math" pitchFamily="18" charset="0"/>
                      </a:rPr>
                      <m:t>′′</m:t>
                    </m:r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sub>
                    </m:sSub>
                    <m:r>
                      <a:rPr lang="en-US" sz="3200" i="1">
                        <a:latin typeface="Cambria Math"/>
                        <a:ea typeface="Cambria Math" pitchFamily="18" charset="0"/>
                      </a:rPr>
                      <m:t>′′</m:t>
                    </m:r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</m:sub>
                    </m:sSub>
                    <m:r>
                      <a:rPr lang="en-US" sz="3200" i="1">
                        <a:latin typeface="Cambria Math"/>
                        <a:ea typeface="Cambria Math" pitchFamily="18" charset="0"/>
                      </a:rPr>
                      <m:t>′′</m:t>
                    </m:r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,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J1, J2, and J3.  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Three quantities should be given.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But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</m:sSub>
                    <m:r>
                      <a:rPr lang="en-US" sz="3200" i="1">
                        <a:latin typeface="Cambria Math"/>
                        <a:ea typeface="Cambria Math" pitchFamily="18" charset="0"/>
                      </a:rPr>
                      <m:t>′′</m:t>
                    </m:r>
                  </m:oMath>
                </a14:m>
                <a:r>
                  <a:rPr lang="en-US" sz="3200" dirty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sub>
                    </m:sSub>
                    <m:r>
                      <a:rPr lang="en-US" sz="3200" i="1">
                        <a:latin typeface="Cambria Math"/>
                        <a:ea typeface="Cambria Math" pitchFamily="18" charset="0"/>
                      </a:rPr>
                      <m:t>′′</m:t>
                    </m:r>
                  </m:oMath>
                </a14:m>
                <a:r>
                  <a:rPr lang="en-US" sz="3200" dirty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,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</m:sub>
                    </m:sSub>
                    <m:r>
                      <a:rPr lang="en-US" sz="3200" i="1">
                        <a:latin typeface="Cambria Math"/>
                        <a:ea typeface="Cambria Math" pitchFamily="18" charset="0"/>
                      </a:rPr>
                      <m:t>′′</m:t>
                    </m:r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cannot be all given. </a:t>
                </a:r>
                <a:endParaRPr lang="en-US" sz="3200" dirty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581" y="1239371"/>
                <a:ext cx="8282065" cy="4524315"/>
              </a:xfrm>
              <a:prstGeom prst="rect">
                <a:avLst/>
              </a:prstGeom>
              <a:blipFill rotWithShape="1">
                <a:blip r:embed="rId2"/>
                <a:stretch>
                  <a:fillRect l="-1694" t="-943" b="-3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4873" y="239843"/>
            <a:ext cx="8828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Gray Triangular Enclosures 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2" name="Isosceles Triangle 1"/>
          <p:cNvSpPr/>
          <p:nvPr/>
        </p:nvSpPr>
        <p:spPr>
          <a:xfrm>
            <a:off x="5537200" y="2428240"/>
            <a:ext cx="3312160" cy="1818640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3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626" y="299803"/>
            <a:ext cx="7809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Radiation Shields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99803" y="1214203"/>
                <a:ext cx="8289561" cy="4031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governing equation for </a:t>
                </a:r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the shield (zero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q_supply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)</a:t>
                </a:r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is:</a:t>
                </a:r>
              </a:p>
              <a:p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1−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𝑠h</m:t>
                        </m:r>
                      </m:sub>
                    </m:sSub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 pitchFamily="18" charset="0"/>
                      </a:rPr>
                      <m:t>+</m:t>
                    </m:r>
                    <m:sSub>
                      <m:sSub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𝑠h</m:t>
                        </m:r>
                      </m:sub>
                    </m:sSub>
                    <m:sSub>
                      <m:sSubPr>
                        <m:ctrlPr>
                          <a:rPr lang="en-US" sz="3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/>
                            <a:ea typeface="Cambria Math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 pitchFamily="18" charset="0"/>
                      </a:rPr>
                      <m:t>−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𝑠h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 pitchFamily="18" charset="0"/>
                      </a:rPr>
                      <m:t>−</m:t>
                    </m:r>
                    <m:sSub>
                      <m:sSubPr>
                        <m:ctrlP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𝑠h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Note that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𝑠h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is not necessarily </a:t>
                </a:r>
              </a:p>
              <a:p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equal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𝐽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𝑠h</m:t>
                        </m:r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sub>
                    </m:sSub>
                    <m:r>
                      <a:rPr lang="en-US" sz="3200" b="0" i="0" smtClean="0">
                        <a:latin typeface="Cambria Math"/>
                        <a:ea typeface="Cambria Math" pitchFamily="18" charset="0"/>
                      </a:rPr>
                      <m:t>.</m:t>
                    </m:r>
                  </m:oMath>
                </a14:m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803" y="1214203"/>
                <a:ext cx="8289561" cy="4031873"/>
              </a:xfrm>
              <a:prstGeom prst="rect">
                <a:avLst/>
              </a:prstGeom>
              <a:blipFill rotWithShape="1">
                <a:blip r:embed="rId2"/>
                <a:stretch>
                  <a:fillRect l="-1618" t="-1964" b="-39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899" y="633856"/>
            <a:ext cx="2304061" cy="259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060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20769" y="8994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Chapter 22 Combined Conduction and Radiation 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9567" y="1413380"/>
            <a:ext cx="72102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Outline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Lumped Capacitance Systems </a:t>
            </a:r>
            <a:br>
              <a:rPr lang="en-US" sz="3200" dirty="0" smtClean="0">
                <a:latin typeface="Cambria Math" pitchFamily="18" charset="0"/>
                <a:ea typeface="Cambria Math" pitchFamily="18" charset="0"/>
              </a:rPr>
            </a:b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 Subject to Radiation Loss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Entropy of the Universe</a:t>
            </a:r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1-D Transient Systems Subject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to Radiation Loss 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Heating of a Balloon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Radiatively Participating Gases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594" y="1560134"/>
            <a:ext cx="2875569" cy="185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78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4636" y="569626"/>
            <a:ext cx="7794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In Real Life, Vacuum Rarely Exists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4636" y="1768839"/>
            <a:ext cx="8124669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Radiation usually takes place along with 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  conduction and convection</a:t>
            </a:r>
            <a:r>
              <a:rPr lang="en-US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These problems are realistic,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  thus should be considered. 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>
              <a:latin typeface="Cambria Math" pitchFamily="18" charset="0"/>
              <a:ea typeface="Cambria Math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final chapter of the book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682" y="2409189"/>
            <a:ext cx="2028918" cy="32376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67393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626" y="299803"/>
            <a:ext cx="7839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Lumped-Capacitance Systems Subject to Radiation Loss  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266" y="1974563"/>
            <a:ext cx="5188861" cy="36167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4851" y="2383436"/>
            <a:ext cx="3732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Assume the plate to be a lumped-capacitance system.</a:t>
            </a:r>
            <a:endParaRPr lang="en-US" sz="3200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923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852" y="284813"/>
            <a:ext cx="8514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Governing Equation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94675" y="1141713"/>
                <a:ext cx="8436995" cy="5570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m </a:t>
                </a:r>
                <a:r>
                  <a:rPr lang="en-US" sz="3600" dirty="0" err="1" smtClean="0">
                    <a:latin typeface="Cambria Math" pitchFamily="18" charset="0"/>
                    <a:ea typeface="Cambria Math" pitchFamily="18" charset="0"/>
                  </a:rPr>
                  <a:t>c</a:t>
                </a:r>
                <a:r>
                  <a:rPr lang="en-US" sz="2000" dirty="0" err="1" smtClean="0">
                    <a:latin typeface="Cambria Math" pitchFamily="18" charset="0"/>
                    <a:ea typeface="Cambria Math" pitchFamily="18" charset="0"/>
                  </a:rPr>
                  <a:t>v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dT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/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dt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=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hA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(T</a:t>
                </a:r>
                <a:r>
                  <a:rPr lang="en-US" sz="2000" dirty="0" smtClean="0">
                    <a:latin typeface="Cambria Math" pitchFamily="18" charset="0"/>
                    <a:ea typeface="Cambria Math" pitchFamily="18" charset="0"/>
                  </a:rPr>
                  <a:t>∞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- T) –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ε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A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σ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𝑇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, </a:t>
                </a:r>
                <a:b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</a:br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We may be interested in finding the entropy:</a:t>
                </a:r>
              </a:p>
              <a:p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S_universe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=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S_sys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+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S_air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+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S_cloud</a:t>
                </a:r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where</a:t>
                </a:r>
              </a:p>
              <a:p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S_sys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=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S_ref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+ </a:t>
                </a:r>
                <a:b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</a:b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          mc</a:t>
                </a:r>
                <a:r>
                  <a:rPr lang="en-US" sz="2000" dirty="0" smtClean="0">
                    <a:latin typeface="Cambria Math" pitchFamily="18" charset="0"/>
                    <a:ea typeface="Cambria Math" pitchFamily="18" charset="0"/>
                  </a:rPr>
                  <a:t>v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ln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(T/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T_ref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).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Air and Cloud are two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reservoirs. </a:t>
                </a:r>
              </a:p>
              <a:p>
                <a:endParaRPr lang="en-US" sz="3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675" y="1141713"/>
                <a:ext cx="8436995" cy="5570756"/>
              </a:xfrm>
              <a:prstGeom prst="rect">
                <a:avLst/>
              </a:prstGeom>
              <a:blipFill rotWithShape="1">
                <a:blip r:embed="rId2"/>
                <a:stretch>
                  <a:fillRect l="-1806" t="-1641" r="-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989" y="3358117"/>
            <a:ext cx="3542657" cy="23602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47795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3471" y="1472338"/>
            <a:ext cx="8601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endParaRPr lang="en-US" sz="3200" dirty="0" smtClean="0">
              <a:latin typeface="Cambria Math"/>
              <a:ea typeface="Cambria Math"/>
              <a:cs typeface="Arial" pitchFamily="34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302177" y="5901220"/>
            <a:ext cx="91440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Arial" pitchFamily="34" charset="0"/>
              </a:rPr>
              <a:t>http://commons.wikimedia.org/wiki/File:TrumpeterSwan.jpg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9451" y="325464"/>
            <a:ext cx="84155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Blackbody Spectral Emission (II) 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pic>
        <p:nvPicPr>
          <p:cNvPr id="8" name="Picture 7" descr="L19-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295" y="1033350"/>
            <a:ext cx="6137410" cy="5525323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4833" y="299803"/>
            <a:ext cx="86643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1-D Transient Conduction Subject to Radiation Loss 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4833" y="1828800"/>
            <a:ext cx="798975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Re-visit the problem of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ice-layer forming on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the car windows,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described in Lesson 2. 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Take 3 nodes now.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    </a:t>
            </a:r>
            <a:endParaRPr lang="en-US" sz="3200" dirty="0" smtClean="0">
              <a:latin typeface="Cambria Math"/>
              <a:ea typeface="Cambria Math"/>
              <a:cs typeface="Arial" pitchFamily="34" charset="0"/>
            </a:endParaRPr>
          </a:p>
          <a:p>
            <a:endParaRPr lang="en-US" sz="3200" dirty="0" smtClean="0">
              <a:latin typeface="Cambria Math"/>
              <a:ea typeface="Cambria Math"/>
              <a:cs typeface="Arial" pitchFamily="34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390" y="2016320"/>
            <a:ext cx="3785876" cy="360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966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561" y="1821148"/>
            <a:ext cx="5666439" cy="369523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54636" y="554636"/>
            <a:ext cx="7779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Temperature at Node 3 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4774" y="1821148"/>
            <a:ext cx="28931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Reached the steady state at approximately t = 4 hours</a:t>
            </a:r>
            <a:endParaRPr lang="en-US" sz="3200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9956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528" y="164892"/>
            <a:ext cx="7794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Heating of a Balloon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02932"/>
            <a:ext cx="4167266" cy="42132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9528" y="1349115"/>
            <a:ext cx="3657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Characteristic of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  the problem: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The energy balance equation should include a work term due to volume changes.</a:t>
            </a:r>
            <a:endParaRPr lang="en-US" sz="3200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7076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4616" y="374754"/>
            <a:ext cx="7809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Governing Equation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59764" y="1618938"/>
                <a:ext cx="8034728" cy="4150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m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c</a:t>
                </a:r>
                <a:r>
                  <a:rPr lang="en-US" sz="2000" b="1" dirty="0" err="1" smtClean="0">
                    <a:latin typeface="Cambria Math" pitchFamily="18" charset="0"/>
                    <a:ea typeface="Cambria Math" pitchFamily="18" charset="0"/>
                  </a:rPr>
                  <a:t>v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∆T =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Q_in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– p ∆V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where </a:t>
                </a:r>
              </a:p>
              <a:p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Q_in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= [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hA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(T</a:t>
                </a:r>
                <a:r>
                  <a:rPr lang="en-US" sz="2000" dirty="0" smtClean="0">
                    <a:latin typeface="Cambria Math" pitchFamily="18" charset="0"/>
                    <a:ea typeface="Cambria Math" pitchFamily="18" charset="0"/>
                  </a:rPr>
                  <a:t>∞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- T) –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ε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A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σ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𝑇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] ∆t.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or 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m c</a:t>
                </a:r>
                <a:r>
                  <a:rPr lang="en-US" sz="2000" b="1" dirty="0" smtClean="0">
                    <a:latin typeface="Cambria Math" pitchFamily="18" charset="0"/>
                    <a:ea typeface="Cambria Math" pitchFamily="18" charset="0"/>
                  </a:rPr>
                  <a:t>p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∆T =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Q_in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.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endParaRPr lang="en-US" sz="32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764" y="1618938"/>
                <a:ext cx="8034728" cy="4150752"/>
              </a:xfrm>
              <a:prstGeom prst="rect">
                <a:avLst/>
              </a:prstGeom>
              <a:blipFill rotWithShape="1">
                <a:blip r:embed="rId2"/>
                <a:stretch>
                  <a:fillRect l="-1897" t="-1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128" y="3350696"/>
            <a:ext cx="3835021" cy="28475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401512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87" y="1681474"/>
            <a:ext cx="5003670" cy="392484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94675" y="539646"/>
            <a:ext cx="7989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Temperature of the Balloon 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813" y="2038662"/>
            <a:ext cx="343274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If the emissivity of the balloon is large, it is possible for the balloon temperature  to decrease. Thus, the balloon will shrink, instead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8478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793" y="284813"/>
            <a:ext cx="84544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10-Minute Classroom Interactive Question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646" y="2128603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663907" y="4991725"/>
            <a:ext cx="3897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en-US" sz="28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793" y="1843790"/>
            <a:ext cx="864932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At what value of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</a:rPr>
              <a:t>ε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will the balloon remain at the same size? Relevant, but possibly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redundant, data include:</a:t>
            </a:r>
            <a:r>
              <a:rPr lang="en-US" sz="3200" i="1" dirty="0" smtClean="0"/>
              <a:t> </a:t>
            </a:r>
          </a:p>
          <a:p>
            <a:r>
              <a:rPr lang="en-US" sz="3200" i="1" dirty="0" smtClean="0"/>
              <a:t/>
            </a:r>
            <a:br>
              <a:rPr lang="en-US" sz="3200" i="1" dirty="0" smtClean="0"/>
            </a:b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h = 2 W/m2-K; </a:t>
            </a:r>
            <a:r>
              <a:rPr lang="en-US" sz="3200" dirty="0" err="1" smtClean="0">
                <a:latin typeface="Cambria Math" pitchFamily="18" charset="0"/>
                <a:ea typeface="Cambria Math" pitchFamily="18" charset="0"/>
              </a:rPr>
              <a:t>T_init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= 300K;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T</a:t>
            </a:r>
            <a:r>
              <a:rPr lang="en-US" sz="2000" b="1" dirty="0" smtClean="0">
                <a:latin typeface="Cambria Math" pitchFamily="18" charset="0"/>
                <a:ea typeface="Cambria Math" pitchFamily="18" charset="0"/>
              </a:rPr>
              <a:t>∞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= 400K; R = 0.287 J/kg-K; </a:t>
            </a:r>
          </a:p>
          <a:p>
            <a:r>
              <a:rPr lang="en-US" sz="3200" dirty="0" err="1" smtClean="0">
                <a:latin typeface="Cambria Math" pitchFamily="18" charset="0"/>
                <a:ea typeface="Cambria Math" pitchFamily="18" charset="0"/>
              </a:rPr>
              <a:t>cv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= 2.5*R; cp = 3.5*R; r=0.2m;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p=101 </a:t>
            </a:r>
            <a:r>
              <a:rPr lang="en-US" sz="3200" dirty="0" err="1" smtClean="0">
                <a:latin typeface="Cambria Math" pitchFamily="18" charset="0"/>
                <a:ea typeface="Cambria Math" pitchFamily="18" charset="0"/>
              </a:rPr>
              <a:t>kP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;  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en-US" sz="32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223" y="3268750"/>
            <a:ext cx="2881895" cy="21668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902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39843" y="1064302"/>
                <a:ext cx="8694295" cy="5874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Energy balance dictates: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/>
                </a:r>
                <a:b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</a:b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0 =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hA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(400-300) – A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</a:rPr>
                  <a:t>εσ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(300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.  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clc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; clear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h=2; sig=5.67e-8;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T=300;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Tinf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=400;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e1=h*(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Tinf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-T)/(sig*T^4)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%=0.4355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% simpler than expected </a:t>
                </a:r>
              </a:p>
              <a:p>
                <a:endParaRPr lang="en-US" sz="2400" dirty="0" smtClean="0">
                  <a:latin typeface="Cambria Math" pitchFamily="18" charset="0"/>
                  <a:ea typeface="Cambria Math" pitchFamily="18" charset="0"/>
                </a:endParaRPr>
              </a:p>
              <a:p>
                <a:endParaRPr lang="en-US" sz="2400" dirty="0" smtClean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843" y="1064302"/>
                <a:ext cx="8694295" cy="5874300"/>
              </a:xfrm>
              <a:prstGeom prst="rect">
                <a:avLst/>
              </a:prstGeom>
              <a:blipFill rotWithShape="1">
                <a:blip r:embed="rId2"/>
                <a:stretch>
                  <a:fillRect l="-1752" t="-13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39843" y="0"/>
            <a:ext cx="86942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Answer: 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Picture 5" descr="happy_face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62" y="2702211"/>
            <a:ext cx="3024032" cy="302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46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3471" y="387458"/>
            <a:ext cx="86934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Radiatively Participating Gases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997" y="1866819"/>
            <a:ext cx="2687180" cy="205425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0125" y="1289581"/>
            <a:ext cx="60368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The problem becomes very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  complicated</a:t>
            </a:r>
            <a:r>
              <a:rPr lang="en-US" sz="32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(beyond the scope)</a:t>
            </a:r>
            <a:br>
              <a:rPr lang="en-US" sz="3200" dirty="0" smtClean="0">
                <a:latin typeface="Cambria Math" pitchFamily="18" charset="0"/>
                <a:ea typeface="Cambria Math" pitchFamily="18" charset="0"/>
              </a:rPr>
            </a:br>
            <a:endParaRPr lang="en-US" sz="3200" dirty="0" smtClean="0">
              <a:latin typeface="Cambria Math" pitchFamily="18" charset="0"/>
              <a:ea typeface="Cambria Math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4000" dirty="0" err="1" smtClean="0">
                <a:latin typeface="Cambria Math" pitchFamily="18" charset="0"/>
                <a:ea typeface="Cambria Math" pitchFamily="18" charset="0"/>
              </a:rPr>
              <a:t>q</a:t>
            </a:r>
            <a:r>
              <a:rPr lang="en-US" sz="2400" b="1" dirty="0" err="1" smtClean="0">
                <a:latin typeface="Cambria Math" pitchFamily="18" charset="0"/>
                <a:ea typeface="Cambria Math" pitchFamily="18" charset="0"/>
              </a:rPr>
              <a:t>rad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 will be a triple integral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  function of distance, solid 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  angle, and wavelength. </a:t>
            </a:r>
          </a:p>
          <a:p>
            <a:endParaRPr lang="en-US" sz="3200" dirty="0">
              <a:latin typeface="Cambria Math" pitchFamily="18" charset="0"/>
              <a:ea typeface="Cambria Math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>
                <a:latin typeface="Cambria Math" pitchFamily="18" charset="0"/>
                <a:ea typeface="Cambria Math" pitchFamily="18" charset="0"/>
              </a:rPr>
              <a:t>By contrast, 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en-US" sz="3200" dirty="0" smtClean="0">
                <a:latin typeface="Cambria Math" pitchFamily="18" charset="0"/>
                <a:ea typeface="Cambria Math" pitchFamily="18" charset="0"/>
              </a:rPr>
            </a:br>
            <a:r>
              <a:rPr lang="en-US" sz="4000" dirty="0" err="1" smtClean="0">
                <a:latin typeface="Cambria Math" pitchFamily="18" charset="0"/>
                <a:ea typeface="Cambria Math" pitchFamily="18" charset="0"/>
              </a:rPr>
              <a:t>q</a:t>
            </a:r>
            <a:r>
              <a:rPr lang="en-US" sz="2000" b="1" dirty="0" err="1" smtClean="0">
                <a:latin typeface="Cambria Math" pitchFamily="18" charset="0"/>
                <a:ea typeface="Cambria Math" pitchFamily="18" charset="0"/>
              </a:rPr>
              <a:t>cond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3200" dirty="0">
                <a:latin typeface="Cambria Math" pitchFamily="18" charset="0"/>
                <a:ea typeface="Cambria Math" pitchFamily="18" charset="0"/>
              </a:rPr>
              <a:t>= - </a:t>
            </a:r>
            <a:r>
              <a:rPr lang="en-US" sz="3200" dirty="0" err="1">
                <a:latin typeface="Cambria Math" pitchFamily="18" charset="0"/>
                <a:ea typeface="Cambria Math" pitchFamily="18" charset="0"/>
              </a:rPr>
              <a:t>kAdT</a:t>
            </a:r>
            <a:r>
              <a:rPr lang="en-US" sz="3200" dirty="0">
                <a:latin typeface="Cambria Math" pitchFamily="18" charset="0"/>
                <a:ea typeface="Cambria Math" pitchFamily="18" charset="0"/>
              </a:rPr>
              <a:t>/dx  (simple) </a:t>
            </a:r>
          </a:p>
          <a:p>
            <a:endParaRPr lang="en-US" sz="3200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86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6854" y="395785"/>
            <a:ext cx="8134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The End of the Course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012" y="1459172"/>
            <a:ext cx="4942006" cy="37065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86854" y="5622878"/>
            <a:ext cx="5691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Have a bright journey ahead !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1428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4656" y="1334125"/>
            <a:ext cx="78998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en-US" sz="3200" dirty="0" smtClean="0">
              <a:latin typeface="Cambria Math"/>
              <a:ea typeface="Cambria Math"/>
              <a:cs typeface="Arial" pitchFamily="34" charset="0"/>
            </a:endParaRPr>
          </a:p>
          <a:p>
            <a:pPr>
              <a:buNone/>
            </a:pPr>
            <a:endParaRPr lang="pt-BR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4656" y="404734"/>
            <a:ext cx="7899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Wien’s Displacement</a:t>
            </a:r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24656" y="1334125"/>
                <a:ext cx="7899815" cy="4801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320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𝜆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* T = 2898 </a:t>
                </a:r>
                <a:r>
                  <a:rPr lang="el-GR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μ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-K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For example, the temperature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of the sun is 5800K. So,</a:t>
                </a:r>
              </a:p>
              <a:p>
                <a:endParaRPr lang="en-US" sz="32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3200" i="1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𝜆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  <a:cs typeface="Arial" pitchFamily="34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= 2898/5800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             = 0.4997𝜇 (green) </a:t>
                </a:r>
                <a:endParaRPr lang="en-US" sz="3200" dirty="0" smtClean="0">
                  <a:latin typeface="Cambria Math"/>
                  <a:ea typeface="Cambria Math"/>
                  <a:cs typeface="Arial" pitchFamily="34" charset="0"/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Perhaps that is why trees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leaves are green?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/>
                </a:r>
                <a:br>
                  <a:rPr lang="en-US" dirty="0" smtClean="0">
                    <a:latin typeface="Cambria Math" pitchFamily="18" charset="0"/>
                    <a:ea typeface="Cambria Math" pitchFamily="18" charset="0"/>
                  </a:rPr>
                </a:br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656" y="1334125"/>
                <a:ext cx="7899815" cy="4801314"/>
              </a:xfrm>
              <a:prstGeom prst="rect">
                <a:avLst/>
              </a:prstGeom>
              <a:blipFill rotWithShape="1">
                <a:blip r:embed="rId3"/>
                <a:stretch>
                  <a:fillRect l="-1698" t="-16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487" y="1514902"/>
            <a:ext cx="2472882" cy="3299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" y="419725"/>
            <a:ext cx="9023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 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1" y="1699401"/>
            <a:ext cx="7927674" cy="424419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3200" noProof="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57201" y="1127611"/>
            <a:ext cx="828206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 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</a:rPr>
              <a:t>The area underneath a certain 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curve of E</a:t>
            </a:r>
            <a:r>
              <a:rPr lang="el-GR" sz="20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λ</a:t>
            </a:r>
            <a:r>
              <a:rPr lang="en-US" sz="20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, b 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can be found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by analytically or numerically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integrating the blackbody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spectral emission equation.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Note that, at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λ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= 0, we need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to let </a:t>
            </a:r>
            <a:r>
              <a:rPr lang="el-GR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λ</a:t>
            </a: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= small number to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avoid numerical ∞. 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See the Matlab code in the appendix. </a:t>
            </a:r>
            <a:endParaRPr lang="en-US" sz="3200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4852" y="239843"/>
            <a:ext cx="8798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How to Find Stefan-Boltzmann Constant 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98640" y="1544320"/>
            <a:ext cx="1239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Cambria Math"/>
                <a:ea typeface="Cambria Math"/>
              </a:rPr>
              <a:t>𝜎</a:t>
            </a:r>
            <a:endParaRPr lang="en-US" sz="9600" dirty="0"/>
          </a:p>
        </p:txBody>
      </p:sp>
      <p:sp>
        <p:nvSpPr>
          <p:cNvPr id="4" name="Up Arrow 3"/>
          <p:cNvSpPr/>
          <p:nvPr/>
        </p:nvSpPr>
        <p:spPr>
          <a:xfrm>
            <a:off x="6969760" y="3007360"/>
            <a:ext cx="650240" cy="194056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626" y="1573967"/>
            <a:ext cx="7899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9804" y="1289154"/>
            <a:ext cx="84244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We are about to pour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cold cream into hot coffee.</a:t>
            </a:r>
          </a:p>
          <a:p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Suddenly, the phone rings.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Should we pour the cream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first, then answer the phone,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or answer the phone first, and</a:t>
            </a:r>
          </a:p>
          <a:p>
            <a:r>
              <a:rPr lang="en-US" sz="32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   then pour the cream? </a:t>
            </a:r>
            <a:endParaRPr lang="en-US" sz="3200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9508" y="284813"/>
            <a:ext cx="7719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Coffee Drinking  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348" y="1392072"/>
            <a:ext cx="3179928" cy="23849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793" y="284813"/>
            <a:ext cx="84544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10-Minute Classroom Interactive Question</a:t>
            </a:r>
            <a:endParaRPr lang="en-US" sz="4000" b="1" dirty="0"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646" y="2128603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14793" y="1993850"/>
                <a:ext cx="8454453" cy="5135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3200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Find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T_coffee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at the first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time step by using the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explicit method. </a:t>
                </a:r>
                <a:endParaRPr lang="en-US" sz="3200" dirty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Data include: 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∆t=20s; 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h=4W/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-K; </a:t>
                </a:r>
                <a:b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</a:b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A=7e-3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; m=0.2 kg;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=4180J/kg-K; T</a:t>
                </a:r>
                <a:r>
                  <a:rPr lang="en-US" sz="2400" dirty="0" smtClean="0">
                    <a:latin typeface="Cambria Math" pitchFamily="18" charset="0"/>
                    <a:ea typeface="Cambria Math" pitchFamily="18" charset="0"/>
                  </a:rPr>
                  <a:t>∞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=298K; 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</a:t>
                </a:r>
                <a:r>
                  <a:rPr lang="en-US" sz="3200" dirty="0" err="1" smtClean="0">
                    <a:latin typeface="Cambria Math" pitchFamily="18" charset="0"/>
                    <a:ea typeface="Cambria Math" pitchFamily="18" charset="0"/>
                  </a:rPr>
                  <a:t>T_init</a:t>
                </a:r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=348K; assume that</a:t>
                </a: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</a:rPr>
                  <a:t>   the coffee is a blackbody.   </a:t>
                </a:r>
                <a:endParaRPr lang="en-US" sz="3200" dirty="0" smtClean="0">
                  <a:latin typeface="Cambria Math" pitchFamily="18" charset="0"/>
                  <a:ea typeface="Cambria Math" pitchFamily="18" charset="0"/>
                  <a:cs typeface="Arial" pitchFamily="34" charset="0"/>
                </a:endParaRPr>
              </a:p>
              <a:p>
                <a:r>
                  <a:rPr lang="en-US" sz="3200" dirty="0" smtClean="0">
                    <a:latin typeface="Cambria Math" pitchFamily="18" charset="0"/>
                    <a:ea typeface="Cambria Math" pitchFamily="18" charset="0"/>
                    <a:cs typeface="Arial" pitchFamily="34" charset="0"/>
                  </a:rPr>
                  <a:t>   </a:t>
                </a:r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793" y="1993850"/>
                <a:ext cx="8454453" cy="5135637"/>
              </a:xfrm>
              <a:prstGeom prst="rect">
                <a:avLst/>
              </a:prstGeom>
              <a:blipFill rotWithShape="1">
                <a:blip r:embed="rId3"/>
                <a:stretch>
                  <a:fillRect l="-1658" t="-1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1663907" y="4991725"/>
            <a:ext cx="3897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en-US" sz="2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112" y="1793732"/>
            <a:ext cx="3753134" cy="2767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4616" y="190042"/>
            <a:ext cx="7989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ambria Math" pitchFamily="18" charset="0"/>
                <a:ea typeface="Cambria Math" pitchFamily="18" charset="0"/>
              </a:rPr>
              <a:t>Answer:</a:t>
            </a:r>
            <a:endParaRPr lang="en-US" sz="40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4616" y="887768"/>
            <a:ext cx="798975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clc; clear</a:t>
            </a:r>
            <a:br>
              <a:rPr lang="en-US" sz="2800" dirty="0" smtClean="0">
                <a:latin typeface="Cambria Math" pitchFamily="18" charset="0"/>
                <a:ea typeface="Cambria Math" pitchFamily="18" charset="0"/>
              </a:rPr>
            </a:b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% </a:t>
            </a:r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dT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/</a:t>
            </a:r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dt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 = </a:t>
            </a:r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conv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-radiation </a:t>
            </a:r>
          </a:p>
          <a:p>
            <a:r>
              <a:rPr lang="pt-BR" sz="2800" dirty="0" smtClean="0">
                <a:latin typeface="Cambria Math" pitchFamily="18" charset="0"/>
                <a:ea typeface="Cambria Math" pitchFamily="18" charset="0"/>
              </a:rPr>
              <a:t>dt=20; h=4; A=7e-3; m=0.2; </a:t>
            </a:r>
          </a:p>
          <a:p>
            <a:r>
              <a:rPr lang="pt-BR" sz="2800" dirty="0" smtClean="0">
                <a:latin typeface="Cambria Math" pitchFamily="18" charset="0"/>
                <a:ea typeface="Cambria Math" pitchFamily="18" charset="0"/>
              </a:rPr>
              <a:t>cv=4180; 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sig=5.67e-8;</a:t>
            </a:r>
          </a:p>
          <a:p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Tinf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=298; </a:t>
            </a:r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Tp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=348; </a:t>
            </a:r>
          </a:p>
          <a:p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Conv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=(A*h/(m*</a:t>
            </a:r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cv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))*(</a:t>
            </a:r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Tinf-Tp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);</a:t>
            </a:r>
          </a:p>
          <a:p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Rad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=(A*sig/(m*</a:t>
            </a:r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cv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))*(Tp^4-Tinf^4);</a:t>
            </a:r>
          </a:p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% using the simple explicit method</a:t>
            </a:r>
          </a:p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S1=</a:t>
            </a:r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Conv-Rad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; </a:t>
            </a:r>
          </a:p>
          <a:p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T=</a:t>
            </a:r>
            <a:r>
              <a:rPr lang="en-US" sz="2800" dirty="0" err="1" smtClean="0">
                <a:latin typeface="Cambria Math" pitchFamily="18" charset="0"/>
                <a:ea typeface="Cambria Math" pitchFamily="18" charset="0"/>
              </a:rPr>
              <a:t>dt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</a:rPr>
              <a:t>*S1+Tp %=347.9K</a:t>
            </a:r>
          </a:p>
          <a:p>
            <a:endParaRPr lang="en-US" sz="2800" dirty="0" smtClean="0"/>
          </a:p>
          <a:p>
            <a:endParaRPr lang="en-US" sz="2800" dirty="0" smtClean="0">
              <a:latin typeface="Cambria Math" pitchFamily="18" charset="0"/>
              <a:ea typeface="Cambria Math" pitchFamily="18" charset="0"/>
            </a:endParaRPr>
          </a:p>
          <a:p>
            <a:endParaRPr lang="en-US" sz="28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364" y="382137"/>
            <a:ext cx="2951328" cy="2951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5c85acdc-a394-4ae0-8c72-fb4a95b3d573">FV3TYEPWNNQC-385-459</_dlc_DocId>
    <_dlc_DocIdUrl xmlns="5c85acdc-a394-4ae0-8c72-fb4a95b3d573">
      <Url>http://sharepoint/marketing/edu/book_prog/teaching_kits/_layouts/DocIdRedir.aspx?ID=FV3TYEPWNNQC-385-459</Url>
      <Description>FV3TYEPWNNQC-385-459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DDD4311782FF468A963DFBA391B13E" ma:contentTypeVersion="0" ma:contentTypeDescription="Create a new document." ma:contentTypeScope="" ma:versionID="b99b73510c99976b7ab90eb2c9bbc6bb">
  <xsd:schema xmlns:xsd="http://www.w3.org/2001/XMLSchema" xmlns:xs="http://www.w3.org/2001/XMLSchema" xmlns:p="http://schemas.microsoft.com/office/2006/metadata/properties" xmlns:ns2="5c85acdc-a394-4ae0-8c72-fb4a95b3d573" targetNamespace="http://schemas.microsoft.com/office/2006/metadata/properties" ma:root="true" ma:fieldsID="31aaa0b4ae9cd19e456eed59d59799cc" ns2:_="">
    <xsd:import namespace="5c85acdc-a394-4ae0-8c72-fb4a95b3d57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85acdc-a394-4ae0-8c72-fb4a95b3d57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5C0A62-7F5D-409F-862B-23D6FC2FF85B}">
  <ds:schemaRefs>
    <ds:schemaRef ds:uri="http://schemas.microsoft.com/office/2006/metadata/properties"/>
    <ds:schemaRef ds:uri="http://schemas.microsoft.com/office/infopath/2007/PartnerControls"/>
    <ds:schemaRef ds:uri="5c85acdc-a394-4ae0-8c72-fb4a95b3d573"/>
  </ds:schemaRefs>
</ds:datastoreItem>
</file>

<file path=customXml/itemProps2.xml><?xml version="1.0" encoding="utf-8"?>
<ds:datastoreItem xmlns:ds="http://schemas.openxmlformats.org/officeDocument/2006/customXml" ds:itemID="{4048D663-E66D-4F7A-9142-77791B2F23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85acdc-a394-4ae0-8c72-fb4a95b3d57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758E02-557D-4F82-9FDD-1522B3D2AB4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E44F06B1-4D7F-4979-A4E2-7859DDEEA2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16321</TotalTime>
  <Words>2095</Words>
  <Application>Microsoft Office PowerPoint</Application>
  <PresentationFormat>On-screen Show (4:3)</PresentationFormat>
  <Paragraphs>411</Paragraphs>
  <Slides>48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Readers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 Busch</dc:creator>
  <cp:lastModifiedBy>Ye Cheng</cp:lastModifiedBy>
  <cp:revision>991</cp:revision>
  <dcterms:created xsi:type="dcterms:W3CDTF">2012-05-17T16:53:02Z</dcterms:created>
  <dcterms:modified xsi:type="dcterms:W3CDTF">2012-07-30T20:43:34Z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59f65da8-9fe1-492c-8d31-00336f886085</vt:lpwstr>
  </property>
  <property fmtid="{D5CDD505-2E9C-101B-9397-08002B2CF9AE}" pid="3" name="ContentTypeId">
    <vt:lpwstr>0x0101006BDDD4311782FF468A963DFBA391B13E</vt:lpwstr>
  </property>
</Properties>
</file>